
<file path=[Content_Types].xml><?xml version="1.0" encoding="utf-8"?>
<Types xmlns="http://schemas.openxmlformats.org/package/2006/content-types">
  <Default Extension="png" ContentType="image/png"/>
  <Default Extension="jpg&amp;ehk=eJDsMvluvRm2Cr4m64I3SA&amp;r=0&amp;pid=OfficeInsert" ContentType="image/jpeg"/>
  <Default Extension="jpeg" ContentType="image/jpeg"/>
  <Default Extension="jpg&amp;ehk=yTJxhrn"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497" r:id="rId2"/>
    <p:sldId id="438" r:id="rId3"/>
    <p:sldId id="434" r:id="rId4"/>
    <p:sldId id="444" r:id="rId5"/>
    <p:sldId id="445" r:id="rId6"/>
    <p:sldId id="321" r:id="rId7"/>
    <p:sldId id="323" r:id="rId8"/>
    <p:sldId id="432" r:id="rId9"/>
    <p:sldId id="294" r:id="rId10"/>
    <p:sldId id="450" r:id="rId11"/>
    <p:sldId id="500" r:id="rId12"/>
    <p:sldId id="501" r:id="rId13"/>
    <p:sldId id="312" r:id="rId14"/>
    <p:sldId id="503" r:id="rId15"/>
    <p:sldId id="504" r:id="rId16"/>
    <p:sldId id="505" r:id="rId17"/>
    <p:sldId id="472" r:id="rId18"/>
    <p:sldId id="507" r:id="rId19"/>
    <p:sldId id="508" r:id="rId20"/>
    <p:sldId id="383" r:id="rId21"/>
    <p:sldId id="467" r:id="rId22"/>
    <p:sldId id="490" r:id="rId23"/>
    <p:sldId id="381" r:id="rId24"/>
    <p:sldId id="446" r:id="rId25"/>
    <p:sldId id="447" r:id="rId26"/>
    <p:sldId id="387" r:id="rId27"/>
    <p:sldId id="482" r:id="rId28"/>
    <p:sldId id="489" r:id="rId29"/>
    <p:sldId id="392" r:id="rId30"/>
    <p:sldId id="511" r:id="rId31"/>
    <p:sldId id="509" r:id="rId32"/>
    <p:sldId id="510" r:id="rId33"/>
    <p:sldId id="478" r:id="rId34"/>
    <p:sldId id="347" r:id="rId35"/>
    <p:sldId id="499" r:id="rId36"/>
    <p:sldId id="495" r:id="rId37"/>
    <p:sldId id="512" r:id="rId3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D"/>
    <a:srgbClr val="A22E2E"/>
    <a:srgbClr val="255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95" autoAdjust="0"/>
  </p:normalViewPr>
  <p:slideViewPr>
    <p:cSldViewPr snapToGrid="0">
      <p:cViewPr varScale="1">
        <p:scale>
          <a:sx n="107" d="100"/>
          <a:sy n="107" d="100"/>
        </p:scale>
        <p:origin x="672" y="114"/>
      </p:cViewPr>
      <p:guideLst>
        <p:guide orient="horz" pos="2160"/>
        <p:guide pos="3840"/>
      </p:guideLst>
    </p:cSldViewPr>
  </p:slideViewPr>
  <p:outlineViewPr>
    <p:cViewPr>
      <p:scale>
        <a:sx n="33" d="100"/>
        <a:sy n="33" d="100"/>
      </p:scale>
      <p:origin x="0" y="-39996"/>
    </p:cViewPr>
  </p:outlineViewPr>
  <p:notesTextViewPr>
    <p:cViewPr>
      <p:scale>
        <a:sx n="1" d="1"/>
        <a:sy n="1" d="1"/>
      </p:scale>
      <p:origin x="0" y="0"/>
    </p:cViewPr>
  </p:notesTextViewPr>
  <p:sorterViewPr>
    <p:cViewPr>
      <p:scale>
        <a:sx n="100" d="100"/>
        <a:sy n="100" d="100"/>
      </p:scale>
      <p:origin x="0" y="-7494"/>
    </p:cViewPr>
  </p:sorterViewPr>
  <p:notesViewPr>
    <p:cSldViewPr snapToGrid="0">
      <p:cViewPr varScale="1">
        <p:scale>
          <a:sx n="88" d="100"/>
          <a:sy n="88" d="100"/>
        </p:scale>
        <p:origin x="378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56"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34EB73-49E3-4FA7-B381-25FD46B7BE4D}" type="doc">
      <dgm:prSet loTypeId="urn:microsoft.com/office/officeart/2011/layout/ThemePictureAccent" loCatId="officeonline" qsTypeId="urn:microsoft.com/office/officeart/2005/8/quickstyle/simple1" qsCatId="simple" csTypeId="urn:microsoft.com/office/officeart/2005/8/colors/accent1_2" csCatId="accent1" phldr="1"/>
      <dgm:spPr/>
      <dgm:t>
        <a:bodyPr/>
        <a:lstStyle/>
        <a:p>
          <a:endParaRPr lang="en-US"/>
        </a:p>
      </dgm:t>
    </dgm:pt>
    <dgm:pt modelId="{BFAB9BDF-A702-4A9A-88B9-A199EA47A3E3}">
      <dgm:prSet phldrT="[Text]"/>
      <dgm:spPr/>
      <dgm:t>
        <a:bodyPr/>
        <a:lstStyle/>
        <a:p>
          <a:r>
            <a:rPr lang="en-US" dirty="0"/>
            <a:t>STUDENT </a:t>
          </a:r>
        </a:p>
      </dgm:t>
    </dgm:pt>
    <dgm:pt modelId="{B25162C2-0143-481F-A194-9E4E4A9E2804}" type="parTrans" cxnId="{2ADF4B6C-F288-42BE-B58A-84279A6102E6}">
      <dgm:prSet/>
      <dgm:spPr/>
      <dgm:t>
        <a:bodyPr/>
        <a:lstStyle/>
        <a:p>
          <a:endParaRPr lang="en-US"/>
        </a:p>
      </dgm:t>
    </dgm:pt>
    <dgm:pt modelId="{B522EF4A-72F5-441C-9E5F-33366BDCCCB4}" type="sibTrans" cxnId="{2ADF4B6C-F288-42BE-B58A-84279A6102E6}">
      <dgm:prSet/>
      <dgm:spPr/>
      <dgm:t>
        <a:bodyPr/>
        <a:lstStyle/>
        <a:p>
          <a:endParaRPr lang="en-US"/>
        </a:p>
      </dgm:t>
    </dgm:pt>
    <dgm:pt modelId="{D7F6E3B0-F48E-408C-8C48-F25A1BCD5D32}">
      <dgm:prSet phldrT="[Text]"/>
      <dgm:spPr/>
      <dgm:t>
        <a:bodyPr/>
        <a:lstStyle/>
        <a:p>
          <a:r>
            <a:rPr lang="en-US" dirty="0"/>
            <a:t>Pell Eligible </a:t>
          </a:r>
        </a:p>
      </dgm:t>
    </dgm:pt>
    <dgm:pt modelId="{38E5C04F-E619-4468-8393-1397D52CB3CD}" type="parTrans" cxnId="{02F3EC22-5943-4E12-BFA8-4DF67A0B9032}">
      <dgm:prSet/>
      <dgm:spPr/>
      <dgm:t>
        <a:bodyPr/>
        <a:lstStyle/>
        <a:p>
          <a:endParaRPr lang="en-US"/>
        </a:p>
      </dgm:t>
    </dgm:pt>
    <dgm:pt modelId="{73579FEA-9845-4F13-BEE0-15107C9127E5}" type="sibTrans" cxnId="{02F3EC22-5943-4E12-BFA8-4DF67A0B9032}">
      <dgm:prSet/>
      <dgm:spPr/>
      <dgm:t>
        <a:bodyPr/>
        <a:lstStyle/>
        <a:p>
          <a:endParaRPr lang="en-US"/>
        </a:p>
      </dgm:t>
    </dgm:pt>
    <dgm:pt modelId="{D7B235D2-1024-4DC7-B97B-4A4B800CF8B4}">
      <dgm:prSet phldrT="[Text]" custT="1"/>
      <dgm:spPr/>
      <dgm:t>
        <a:bodyPr/>
        <a:lstStyle/>
        <a:p>
          <a:r>
            <a:rPr lang="en-US" sz="2000" dirty="0">
              <a:solidFill>
                <a:schemeClr val="accent1"/>
              </a:solidFill>
            </a:rPr>
            <a:t>Advising – “30 by 3” </a:t>
          </a:r>
        </a:p>
      </dgm:t>
    </dgm:pt>
    <dgm:pt modelId="{C75502A3-4FCB-465C-A8CB-E8EF928C6964}" type="parTrans" cxnId="{BBDBA535-641C-47FC-AAB0-E90F31C468C6}">
      <dgm:prSet/>
      <dgm:spPr/>
      <dgm:t>
        <a:bodyPr/>
        <a:lstStyle/>
        <a:p>
          <a:endParaRPr lang="en-US"/>
        </a:p>
      </dgm:t>
    </dgm:pt>
    <dgm:pt modelId="{18841037-014C-4A36-8679-B216ED02B1B8}" type="sibTrans" cxnId="{BBDBA535-641C-47FC-AAB0-E90F31C468C6}">
      <dgm:prSet/>
      <dgm:spPr/>
      <dgm:t>
        <a:bodyPr/>
        <a:lstStyle/>
        <a:p>
          <a:endParaRPr lang="en-US"/>
        </a:p>
      </dgm:t>
    </dgm:pt>
    <dgm:pt modelId="{C88F7AD2-BD6E-4286-A6DD-1EF9477C8E2A}">
      <dgm:prSet phldrT="[Text]"/>
      <dgm:spPr/>
      <dgm:t>
        <a:bodyPr/>
        <a:lstStyle/>
        <a:p>
          <a:endParaRPr lang="en-US" dirty="0">
            <a:solidFill>
              <a:schemeClr val="tx1"/>
            </a:solidFill>
          </a:endParaRPr>
        </a:p>
      </dgm:t>
    </dgm:pt>
    <dgm:pt modelId="{579EA27C-E689-4BEE-A3EA-61FCD4D098B1}" type="parTrans" cxnId="{9486EA41-3EE9-4FCF-A53E-2681C8A881F9}">
      <dgm:prSet/>
      <dgm:spPr/>
      <dgm:t>
        <a:bodyPr/>
        <a:lstStyle/>
        <a:p>
          <a:endParaRPr lang="en-US"/>
        </a:p>
      </dgm:t>
    </dgm:pt>
    <dgm:pt modelId="{33C2C451-F2C8-409B-B88A-34921712ED2D}" type="sibTrans" cxnId="{9486EA41-3EE9-4FCF-A53E-2681C8A881F9}">
      <dgm:prSet/>
      <dgm:spPr/>
      <dgm:t>
        <a:bodyPr/>
        <a:lstStyle/>
        <a:p>
          <a:endParaRPr lang="en-US"/>
        </a:p>
      </dgm:t>
    </dgm:pt>
    <dgm:pt modelId="{0C1BD579-6845-4CBE-A9A2-327322D9CD25}">
      <dgm:prSet phldrT="[Text]" custT="1"/>
      <dgm:spPr/>
      <dgm:t>
        <a:bodyPr/>
        <a:lstStyle/>
        <a:p>
          <a:r>
            <a:rPr lang="en-US" sz="2000" dirty="0">
              <a:solidFill>
                <a:schemeClr val="accent1"/>
              </a:solidFill>
            </a:rPr>
            <a:t>High Impact Practices </a:t>
          </a:r>
        </a:p>
      </dgm:t>
    </dgm:pt>
    <dgm:pt modelId="{7D5A4F43-BE56-4470-A8DC-681A1E8FA62A}" type="parTrans" cxnId="{7A37CCCB-08F1-418A-A4C0-47589D88123D}">
      <dgm:prSet/>
      <dgm:spPr/>
      <dgm:t>
        <a:bodyPr/>
        <a:lstStyle/>
        <a:p>
          <a:endParaRPr lang="en-US"/>
        </a:p>
      </dgm:t>
    </dgm:pt>
    <dgm:pt modelId="{1787A788-D7FF-4CA4-AAEE-43E73D2413DB}" type="sibTrans" cxnId="{7A37CCCB-08F1-418A-A4C0-47589D88123D}">
      <dgm:prSet/>
      <dgm:spPr/>
      <dgm:t>
        <a:bodyPr/>
        <a:lstStyle/>
        <a:p>
          <a:endParaRPr lang="en-US"/>
        </a:p>
      </dgm:t>
    </dgm:pt>
    <dgm:pt modelId="{A18ADE80-1CCC-4C51-88A4-5B0250DB98DA}">
      <dgm:prSet phldrT="[Text]"/>
      <dgm:spPr/>
      <dgm:t>
        <a:bodyPr/>
        <a:lstStyle/>
        <a:p>
          <a:r>
            <a:rPr lang="en-US" dirty="0">
              <a:solidFill>
                <a:schemeClr val="accent1"/>
              </a:solidFill>
            </a:rPr>
            <a:t>INTERNSHIPS</a:t>
          </a:r>
        </a:p>
      </dgm:t>
    </dgm:pt>
    <dgm:pt modelId="{C3507BDD-7FB6-4710-9C84-583B25A7913B}" type="parTrans" cxnId="{C1E7810E-7F28-4BAB-8410-F99B403B628B}">
      <dgm:prSet/>
      <dgm:spPr/>
      <dgm:t>
        <a:bodyPr/>
        <a:lstStyle/>
        <a:p>
          <a:endParaRPr lang="en-US"/>
        </a:p>
      </dgm:t>
    </dgm:pt>
    <dgm:pt modelId="{1EE2B728-2EB2-4F66-A764-447B7255010B}" type="sibTrans" cxnId="{C1E7810E-7F28-4BAB-8410-F99B403B628B}">
      <dgm:prSet/>
      <dgm:spPr/>
      <dgm:t>
        <a:bodyPr/>
        <a:lstStyle/>
        <a:p>
          <a:endParaRPr lang="en-US"/>
        </a:p>
      </dgm:t>
    </dgm:pt>
    <dgm:pt modelId="{E9EFD0F0-6E41-40B2-8348-D775FD09BD87}" type="pres">
      <dgm:prSet presAssocID="{E834EB73-49E3-4FA7-B381-25FD46B7BE4D}" presName="Name0" presStyleCnt="0">
        <dgm:presLayoutVars>
          <dgm:chMax val="6"/>
          <dgm:chPref val="6"/>
          <dgm:dir/>
        </dgm:presLayoutVars>
      </dgm:prSet>
      <dgm:spPr/>
      <dgm:t>
        <a:bodyPr/>
        <a:lstStyle/>
        <a:p>
          <a:endParaRPr lang="en-US"/>
        </a:p>
      </dgm:t>
    </dgm:pt>
    <dgm:pt modelId="{ADAC913C-8443-4254-A532-5CAA66724A23}" type="pres">
      <dgm:prSet presAssocID="{BFAB9BDF-A702-4A9A-88B9-A199EA47A3E3}" presName="Image1" presStyleCnt="0"/>
      <dgm:spPr/>
    </dgm:pt>
    <dgm:pt modelId="{78932279-1366-4B9B-8F96-337830C217BF}" type="pres">
      <dgm:prSet presAssocID="{BFAB9BDF-A702-4A9A-88B9-A199EA47A3E3}" presName="Image" presStyleLbl="alignImgPlace1" presStyleIdx="0" presStyleCnt="6" custLinFactNeighborX="893" custLinFactNeighborY="-5085"/>
      <dgm:spPr>
        <a:blipFill rotWithShape="1">
          <a:blip xmlns:r="http://schemas.openxmlformats.org/officeDocument/2006/relationships" r:embed="rId1"/>
          <a:srcRect/>
          <a:stretch>
            <a:fillRect t="-4000" b="-4000"/>
          </a:stretch>
        </a:blipFill>
        <a:ln w="57150">
          <a:solidFill>
            <a:srgbClr val="FFFF00"/>
          </a:solidFill>
        </a:ln>
      </dgm:spPr>
    </dgm:pt>
    <dgm:pt modelId="{1FD4D469-2B24-473D-B0A9-E3F7635CB94E}" type="pres">
      <dgm:prSet presAssocID="{BFAB9BDF-A702-4A9A-88B9-A199EA47A3E3}" presName="Accent1" presStyleCnt="0"/>
      <dgm:spPr/>
    </dgm:pt>
    <dgm:pt modelId="{E2164EBE-A2A3-4AC0-A43C-0CA4E508A1CD}" type="pres">
      <dgm:prSet presAssocID="{BFAB9BDF-A702-4A9A-88B9-A199EA47A3E3}" presName="Accent" presStyleLbl="parChTrans1D1" presStyleIdx="0" presStyleCnt="6"/>
      <dgm:spPr/>
    </dgm:pt>
    <dgm:pt modelId="{91F07AD6-DDE3-40F6-91D1-8AEE9225A0C1}" type="pres">
      <dgm:prSet presAssocID="{BFAB9BDF-A702-4A9A-88B9-A199EA47A3E3}" presName="Text1" presStyleLbl="alignImgPlace1" presStyleIdx="0" presStyleCnt="6">
        <dgm:presLayoutVars>
          <dgm:chMax val="0"/>
          <dgm:chPref val="0"/>
          <dgm:bulletEnabled val="1"/>
        </dgm:presLayoutVars>
      </dgm:prSet>
      <dgm:spPr/>
      <dgm:t>
        <a:bodyPr/>
        <a:lstStyle/>
        <a:p>
          <a:endParaRPr lang="en-US"/>
        </a:p>
      </dgm:t>
    </dgm:pt>
    <dgm:pt modelId="{9E8686F0-7C0E-4AC6-AC1D-CBB2CF102148}" type="pres">
      <dgm:prSet presAssocID="{D7F6E3B0-F48E-408C-8C48-F25A1BCD5D32}" presName="Image2" presStyleCnt="0"/>
      <dgm:spPr/>
    </dgm:pt>
    <dgm:pt modelId="{12E7A05B-8076-4427-93A3-DBB7B8975AF8}" type="pres">
      <dgm:prSet presAssocID="{D7F6E3B0-F48E-408C-8C48-F25A1BCD5D32}" presName="Image" presStyleLbl="alignImgPlace1" presStyleIdx="1" presStyleCnt="6" custFlipHor="1" custScaleX="81288" custScaleY="80552" custLinFactX="22199" custLinFactNeighborX="100000" custLinFactNeighborY="45062"/>
      <dgm:spPr>
        <a:blipFill rotWithShape="1">
          <a:blip xmlns:r="http://schemas.openxmlformats.org/officeDocument/2006/relationships" r:embed="rId2"/>
          <a:srcRect/>
          <a:stretch>
            <a:fillRect l="-19000" r="-19000"/>
          </a:stretch>
        </a:blipFill>
        <a:ln w="57150">
          <a:solidFill>
            <a:schemeClr val="accent1"/>
          </a:solidFill>
        </a:ln>
      </dgm:spPr>
    </dgm:pt>
    <dgm:pt modelId="{6ACA9446-1528-4052-A63B-BCCD0AE09F06}" type="pres">
      <dgm:prSet presAssocID="{D7F6E3B0-F48E-408C-8C48-F25A1BCD5D32}" presName="Accent2" presStyleCnt="0"/>
      <dgm:spPr/>
    </dgm:pt>
    <dgm:pt modelId="{239BA42D-0A18-48A7-B530-CB2DFD4054D8}" type="pres">
      <dgm:prSet presAssocID="{D7F6E3B0-F48E-408C-8C48-F25A1BCD5D32}" presName="Accent" presStyleLbl="parChTrans1D1" presStyleIdx="1" presStyleCnt="6" custLinFactX="40340" custLinFactNeighborX="100000" custLinFactNeighborY="50013"/>
      <dgm:spPr/>
    </dgm:pt>
    <dgm:pt modelId="{1A2F4968-D24C-4B2D-8F9C-510E8B2B5261}" type="pres">
      <dgm:prSet presAssocID="{D7F6E3B0-F48E-408C-8C48-F25A1BCD5D32}" presName="Text2" presStyleLbl="alignImgPlace1" presStyleIdx="1" presStyleCnt="6">
        <dgm:presLayoutVars>
          <dgm:chMax val="0"/>
          <dgm:chPref val="0"/>
          <dgm:bulletEnabled val="1"/>
        </dgm:presLayoutVars>
      </dgm:prSet>
      <dgm:spPr/>
      <dgm:t>
        <a:bodyPr/>
        <a:lstStyle/>
        <a:p>
          <a:endParaRPr lang="en-US"/>
        </a:p>
      </dgm:t>
    </dgm:pt>
    <dgm:pt modelId="{869F49FC-3C02-4A00-8B09-E03E5814CD82}" type="pres">
      <dgm:prSet presAssocID="{D7B235D2-1024-4DC7-B97B-4A4B800CF8B4}" presName="Image3" presStyleCnt="0"/>
      <dgm:spPr/>
    </dgm:pt>
    <dgm:pt modelId="{9A126B0C-39FF-4538-93C1-71C670D99650}" type="pres">
      <dgm:prSet presAssocID="{D7B235D2-1024-4DC7-B97B-4A4B800CF8B4}" presName="Image" presStyleLbl="alignImgPlace1" presStyleIdx="2" presStyleCnt="6" custScaleX="109315" custScaleY="100711" custLinFactNeighborX="11040" custLinFactNeighborY="4705"/>
      <dgm:spPr>
        <a:blipFill rotWithShape="1">
          <a:blip xmlns:r="http://schemas.openxmlformats.org/officeDocument/2006/relationships" r:embed="rId3"/>
          <a:srcRect/>
          <a:stretch>
            <a:fillRect t="-61000" b="-61000"/>
          </a:stretch>
        </a:blipFill>
        <a:ln w="57150">
          <a:solidFill>
            <a:schemeClr val="accent1"/>
          </a:solidFill>
        </a:ln>
      </dgm:spPr>
    </dgm:pt>
    <dgm:pt modelId="{81336AF8-34B5-4949-87DF-2D19B4928D33}" type="pres">
      <dgm:prSet presAssocID="{D7B235D2-1024-4DC7-B97B-4A4B800CF8B4}" presName="Accent3" presStyleCnt="0"/>
      <dgm:spPr/>
    </dgm:pt>
    <dgm:pt modelId="{0CF4ADD4-1DA3-4B05-AB32-05934CBD6441}" type="pres">
      <dgm:prSet presAssocID="{D7B235D2-1024-4DC7-B97B-4A4B800CF8B4}" presName="Accent" presStyleLbl="parChTrans1D1" presStyleIdx="2" presStyleCnt="6"/>
      <dgm:spPr/>
    </dgm:pt>
    <dgm:pt modelId="{D3D07548-065E-412F-A6E4-00087DB61F61}" type="pres">
      <dgm:prSet presAssocID="{D7B235D2-1024-4DC7-B97B-4A4B800CF8B4}" presName="Text3" presStyleLbl="alignImgPlace1" presStyleIdx="2" presStyleCnt="6" custScaleX="153630" custScaleY="79908" custLinFactY="-100000" custLinFactNeighborX="66264" custLinFactNeighborY="-195163">
        <dgm:presLayoutVars>
          <dgm:chMax val="0"/>
          <dgm:chPref val="0"/>
          <dgm:bulletEnabled val="1"/>
        </dgm:presLayoutVars>
      </dgm:prSet>
      <dgm:spPr/>
      <dgm:t>
        <a:bodyPr/>
        <a:lstStyle/>
        <a:p>
          <a:endParaRPr lang="en-US"/>
        </a:p>
      </dgm:t>
    </dgm:pt>
    <dgm:pt modelId="{ED1962E0-CAB8-455E-8A28-DE3CEF8242E4}" type="pres">
      <dgm:prSet presAssocID="{C88F7AD2-BD6E-4286-A6DD-1EF9477C8E2A}" presName="Image4" presStyleCnt="0"/>
      <dgm:spPr/>
    </dgm:pt>
    <dgm:pt modelId="{3E66A393-9390-41A0-B67C-B6E19EBF0E8D}" type="pres">
      <dgm:prSet presAssocID="{C88F7AD2-BD6E-4286-A6DD-1EF9477C8E2A}" presName="Image" presStyleLbl="alignImgPlace1" presStyleIdx="3" presStyleCnt="6" custScaleX="139489" custScaleY="118851" custLinFactNeighborX="-50129" custLinFactNeighborY="29220"/>
      <dgm:spPr/>
    </dgm:pt>
    <dgm:pt modelId="{828D3AD2-596C-43B3-A698-2B9628DD67F0}" type="pres">
      <dgm:prSet presAssocID="{C88F7AD2-BD6E-4286-A6DD-1EF9477C8E2A}" presName="Accent4" presStyleCnt="0"/>
      <dgm:spPr/>
    </dgm:pt>
    <dgm:pt modelId="{A21AA5D6-FA33-4844-A83C-CD3AA6E55588}" type="pres">
      <dgm:prSet presAssocID="{C88F7AD2-BD6E-4286-A6DD-1EF9477C8E2A}" presName="Accent" presStyleLbl="parChTrans1D1" presStyleIdx="3" presStyleCnt="6" custLinFactNeighborX="-67290" custLinFactNeighborY="560"/>
      <dgm:spPr/>
    </dgm:pt>
    <dgm:pt modelId="{3C114FB1-795D-49B8-9861-D89E020BE6C6}" type="pres">
      <dgm:prSet presAssocID="{C88F7AD2-BD6E-4286-A6DD-1EF9477C8E2A}" presName="Text4" presStyleLbl="alignImgPlace1" presStyleIdx="3" presStyleCnt="6" custScaleX="324004" custScaleY="149993" custLinFactNeighborX="-45773" custLinFactNeighborY="98527">
        <dgm:presLayoutVars>
          <dgm:chMax val="0"/>
          <dgm:chPref val="0"/>
          <dgm:bulletEnabled val="1"/>
        </dgm:presLayoutVars>
      </dgm:prSet>
      <dgm:spPr/>
      <dgm:t>
        <a:bodyPr/>
        <a:lstStyle/>
        <a:p>
          <a:endParaRPr lang="en-US"/>
        </a:p>
      </dgm:t>
    </dgm:pt>
    <dgm:pt modelId="{736C5FF3-6AFC-4970-ACF6-DF98EE0C1257}" type="pres">
      <dgm:prSet presAssocID="{0C1BD579-6845-4CBE-A9A2-327322D9CD25}" presName="Image5" presStyleCnt="0"/>
      <dgm:spPr/>
    </dgm:pt>
    <dgm:pt modelId="{6FE004E2-E5FF-4727-8BEE-F479B24ACF94}" type="pres">
      <dgm:prSet presAssocID="{0C1BD579-6845-4CBE-A9A2-327322D9CD25}" presName="Image" presStyleLbl="alignImgPlace1" presStyleIdx="4" presStyleCnt="6" custLinFactNeighborX="-23151" custLinFactNeighborY="-7169"/>
      <dgm:spPr>
        <a:blipFill rotWithShape="1">
          <a:blip xmlns:r="http://schemas.openxmlformats.org/officeDocument/2006/relationships" r:embed="rId4"/>
          <a:srcRect/>
          <a:stretch>
            <a:fillRect l="-23000" r="-23000"/>
          </a:stretch>
        </a:blipFill>
        <a:ln w="57150">
          <a:solidFill>
            <a:schemeClr val="accent1"/>
          </a:solidFill>
        </a:ln>
      </dgm:spPr>
    </dgm:pt>
    <dgm:pt modelId="{406C26A5-2072-4182-B8B3-AC9DDC314943}" type="pres">
      <dgm:prSet presAssocID="{0C1BD579-6845-4CBE-A9A2-327322D9CD25}" presName="Accent5" presStyleCnt="0"/>
      <dgm:spPr/>
    </dgm:pt>
    <dgm:pt modelId="{C21EAF49-C65D-4C32-A334-00A4937B3CC4}" type="pres">
      <dgm:prSet presAssocID="{0C1BD579-6845-4CBE-A9A2-327322D9CD25}" presName="Accent" presStyleLbl="parChTrans1D1" presStyleIdx="4" presStyleCnt="6" custLinFactNeighborX="-24432" custLinFactNeighborY="-14547"/>
      <dgm:spPr/>
    </dgm:pt>
    <dgm:pt modelId="{FFEDA07F-82F4-4D88-B7AB-4A4928D1514D}" type="pres">
      <dgm:prSet presAssocID="{0C1BD579-6845-4CBE-A9A2-327322D9CD25}" presName="Text5" presStyleLbl="alignImgPlace1" presStyleIdx="4" presStyleCnt="6" custLinFactNeighborX="85059" custLinFactNeighborY="-9395">
        <dgm:presLayoutVars>
          <dgm:chMax val="0"/>
          <dgm:chPref val="0"/>
          <dgm:bulletEnabled val="1"/>
        </dgm:presLayoutVars>
      </dgm:prSet>
      <dgm:spPr/>
      <dgm:t>
        <a:bodyPr/>
        <a:lstStyle/>
        <a:p>
          <a:endParaRPr lang="en-US"/>
        </a:p>
      </dgm:t>
    </dgm:pt>
    <dgm:pt modelId="{52E76996-C3C3-4D7E-BD43-EBB88FEFDE97}" type="pres">
      <dgm:prSet presAssocID="{A18ADE80-1CCC-4C51-88A4-5B0250DB98DA}" presName="Image6" presStyleCnt="0"/>
      <dgm:spPr/>
    </dgm:pt>
    <dgm:pt modelId="{D9CE8DB8-AAE6-4D4E-A28B-8226AA20EF5F}" type="pres">
      <dgm:prSet presAssocID="{A18ADE80-1CCC-4C51-88A4-5B0250DB98DA}" presName="Image" presStyleLbl="alignImgPlace1" presStyleIdx="5" presStyleCnt="6" custLinFactNeighborX="16459" custLinFactNeighborY="5884"/>
      <dgm:spPr>
        <a:blipFill rotWithShape="1">
          <a:blip xmlns:r="http://schemas.openxmlformats.org/officeDocument/2006/relationships" r:embed="rId5"/>
          <a:srcRect/>
          <a:stretch>
            <a:fillRect t="-9000" b="-9000"/>
          </a:stretch>
        </a:blipFill>
        <a:ln w="57150">
          <a:solidFill>
            <a:schemeClr val="accent1"/>
          </a:solidFill>
        </a:ln>
      </dgm:spPr>
    </dgm:pt>
    <dgm:pt modelId="{F78760DE-2FD5-41D3-933A-5BCFFC267FE5}" type="pres">
      <dgm:prSet presAssocID="{A18ADE80-1CCC-4C51-88A4-5B0250DB98DA}" presName="Accent6" presStyleCnt="0"/>
      <dgm:spPr/>
    </dgm:pt>
    <dgm:pt modelId="{CBA8B0F8-C041-4EA1-B54C-1AAFF1FF02BE}" type="pres">
      <dgm:prSet presAssocID="{A18ADE80-1CCC-4C51-88A4-5B0250DB98DA}" presName="Accent" presStyleLbl="parChTrans1D1" presStyleIdx="5" presStyleCnt="6" custLinFactNeighborX="10875" custLinFactNeighborY="2355"/>
      <dgm:spPr/>
    </dgm:pt>
    <dgm:pt modelId="{DC354039-20B1-4DC7-9211-456B96013973}" type="pres">
      <dgm:prSet presAssocID="{A18ADE80-1CCC-4C51-88A4-5B0250DB98DA}" presName="Text6" presStyleLbl="alignImgPlace1" presStyleIdx="5" presStyleCnt="6" custLinFactX="-13215" custLinFactNeighborX="-100000" custLinFactNeighborY="-34584">
        <dgm:presLayoutVars>
          <dgm:chMax val="0"/>
          <dgm:chPref val="0"/>
          <dgm:bulletEnabled val="1"/>
        </dgm:presLayoutVars>
      </dgm:prSet>
      <dgm:spPr/>
      <dgm:t>
        <a:bodyPr/>
        <a:lstStyle/>
        <a:p>
          <a:endParaRPr lang="en-US"/>
        </a:p>
      </dgm:t>
    </dgm:pt>
  </dgm:ptLst>
  <dgm:cxnLst>
    <dgm:cxn modelId="{B9F6E523-7BB6-4DEA-83C4-A93AEB7FDE33}" type="presOf" srcId="{A18ADE80-1CCC-4C51-88A4-5B0250DB98DA}" destId="{DC354039-20B1-4DC7-9211-456B96013973}" srcOrd="0" destOrd="0" presId="urn:microsoft.com/office/officeart/2011/layout/ThemePictureAccent"/>
    <dgm:cxn modelId="{BEDB9CAF-1030-4E83-8948-18C74D56BE6E}" type="presOf" srcId="{D7B235D2-1024-4DC7-B97B-4A4B800CF8B4}" destId="{D3D07548-065E-412F-A6E4-00087DB61F61}" srcOrd="0" destOrd="0" presId="urn:microsoft.com/office/officeart/2011/layout/ThemePictureAccent"/>
    <dgm:cxn modelId="{7A37CCCB-08F1-418A-A4C0-47589D88123D}" srcId="{E834EB73-49E3-4FA7-B381-25FD46B7BE4D}" destId="{0C1BD579-6845-4CBE-A9A2-327322D9CD25}" srcOrd="4" destOrd="0" parTransId="{7D5A4F43-BE56-4470-A8DC-681A1E8FA62A}" sibTransId="{1787A788-D7FF-4CA4-AAEE-43E73D2413DB}"/>
    <dgm:cxn modelId="{41DA8AC0-1212-42E5-9558-C7FC66774ACA}" type="presOf" srcId="{BFAB9BDF-A702-4A9A-88B9-A199EA47A3E3}" destId="{91F07AD6-DDE3-40F6-91D1-8AEE9225A0C1}" srcOrd="0" destOrd="0" presId="urn:microsoft.com/office/officeart/2011/layout/ThemePictureAccent"/>
    <dgm:cxn modelId="{2ADF4B6C-F288-42BE-B58A-84279A6102E6}" srcId="{E834EB73-49E3-4FA7-B381-25FD46B7BE4D}" destId="{BFAB9BDF-A702-4A9A-88B9-A199EA47A3E3}" srcOrd="0" destOrd="0" parTransId="{B25162C2-0143-481F-A194-9E4E4A9E2804}" sibTransId="{B522EF4A-72F5-441C-9E5F-33366BDCCCB4}"/>
    <dgm:cxn modelId="{02F3EC22-5943-4E12-BFA8-4DF67A0B9032}" srcId="{E834EB73-49E3-4FA7-B381-25FD46B7BE4D}" destId="{D7F6E3B0-F48E-408C-8C48-F25A1BCD5D32}" srcOrd="1" destOrd="0" parTransId="{38E5C04F-E619-4468-8393-1397D52CB3CD}" sibTransId="{73579FEA-9845-4F13-BEE0-15107C9127E5}"/>
    <dgm:cxn modelId="{95DA6670-4505-42F7-82C2-5000E6618193}" type="presOf" srcId="{D7F6E3B0-F48E-408C-8C48-F25A1BCD5D32}" destId="{1A2F4968-D24C-4B2D-8F9C-510E8B2B5261}" srcOrd="0" destOrd="0" presId="urn:microsoft.com/office/officeart/2011/layout/ThemePictureAccent"/>
    <dgm:cxn modelId="{96BEAE9A-ECAA-45E1-A910-D362BC116059}" type="presOf" srcId="{C88F7AD2-BD6E-4286-A6DD-1EF9477C8E2A}" destId="{3C114FB1-795D-49B8-9861-D89E020BE6C6}" srcOrd="0" destOrd="0" presId="urn:microsoft.com/office/officeart/2011/layout/ThemePictureAccent"/>
    <dgm:cxn modelId="{BBDBA535-641C-47FC-AAB0-E90F31C468C6}" srcId="{E834EB73-49E3-4FA7-B381-25FD46B7BE4D}" destId="{D7B235D2-1024-4DC7-B97B-4A4B800CF8B4}" srcOrd="2" destOrd="0" parTransId="{C75502A3-4FCB-465C-A8CB-E8EF928C6964}" sibTransId="{18841037-014C-4A36-8679-B216ED02B1B8}"/>
    <dgm:cxn modelId="{9486EA41-3EE9-4FCF-A53E-2681C8A881F9}" srcId="{E834EB73-49E3-4FA7-B381-25FD46B7BE4D}" destId="{C88F7AD2-BD6E-4286-A6DD-1EF9477C8E2A}" srcOrd="3" destOrd="0" parTransId="{579EA27C-E689-4BEE-A3EA-61FCD4D098B1}" sibTransId="{33C2C451-F2C8-409B-B88A-34921712ED2D}"/>
    <dgm:cxn modelId="{C1E7810E-7F28-4BAB-8410-F99B403B628B}" srcId="{E834EB73-49E3-4FA7-B381-25FD46B7BE4D}" destId="{A18ADE80-1CCC-4C51-88A4-5B0250DB98DA}" srcOrd="5" destOrd="0" parTransId="{C3507BDD-7FB6-4710-9C84-583B25A7913B}" sibTransId="{1EE2B728-2EB2-4F66-A764-447B7255010B}"/>
    <dgm:cxn modelId="{D0F139A4-3494-4E10-8244-F20B50066978}" type="presOf" srcId="{0C1BD579-6845-4CBE-A9A2-327322D9CD25}" destId="{FFEDA07F-82F4-4D88-B7AB-4A4928D1514D}" srcOrd="0" destOrd="0" presId="urn:microsoft.com/office/officeart/2011/layout/ThemePictureAccent"/>
    <dgm:cxn modelId="{345879DC-23D3-4ACB-AC16-F3C57BAEEE94}" type="presOf" srcId="{E834EB73-49E3-4FA7-B381-25FD46B7BE4D}" destId="{E9EFD0F0-6E41-40B2-8348-D775FD09BD87}" srcOrd="0" destOrd="0" presId="urn:microsoft.com/office/officeart/2011/layout/ThemePictureAccent"/>
    <dgm:cxn modelId="{4213C67E-CCA1-4BAC-94D4-A8D7693D6E9C}" type="presParOf" srcId="{E9EFD0F0-6E41-40B2-8348-D775FD09BD87}" destId="{ADAC913C-8443-4254-A532-5CAA66724A23}" srcOrd="0" destOrd="0" presId="urn:microsoft.com/office/officeart/2011/layout/ThemePictureAccent"/>
    <dgm:cxn modelId="{1685AADD-18EB-4CD4-A0FF-42F489DD6449}" type="presParOf" srcId="{ADAC913C-8443-4254-A532-5CAA66724A23}" destId="{78932279-1366-4B9B-8F96-337830C217BF}" srcOrd="0" destOrd="0" presId="urn:microsoft.com/office/officeart/2011/layout/ThemePictureAccent"/>
    <dgm:cxn modelId="{D1216221-6C5B-4FD7-869D-E8F0EF0835FE}" type="presParOf" srcId="{E9EFD0F0-6E41-40B2-8348-D775FD09BD87}" destId="{1FD4D469-2B24-473D-B0A9-E3F7635CB94E}" srcOrd="1" destOrd="0" presId="urn:microsoft.com/office/officeart/2011/layout/ThemePictureAccent"/>
    <dgm:cxn modelId="{765BAAE9-DD58-42D7-8AB0-3E93FE413BCF}" type="presParOf" srcId="{1FD4D469-2B24-473D-B0A9-E3F7635CB94E}" destId="{E2164EBE-A2A3-4AC0-A43C-0CA4E508A1CD}" srcOrd="0" destOrd="0" presId="urn:microsoft.com/office/officeart/2011/layout/ThemePictureAccent"/>
    <dgm:cxn modelId="{568F96AF-E421-41DB-9599-CBF057C2BAB5}" type="presParOf" srcId="{E9EFD0F0-6E41-40B2-8348-D775FD09BD87}" destId="{91F07AD6-DDE3-40F6-91D1-8AEE9225A0C1}" srcOrd="2" destOrd="0" presId="urn:microsoft.com/office/officeart/2011/layout/ThemePictureAccent"/>
    <dgm:cxn modelId="{86CB3086-4791-4332-9451-7A87DDF31B00}" type="presParOf" srcId="{E9EFD0F0-6E41-40B2-8348-D775FD09BD87}" destId="{9E8686F0-7C0E-4AC6-AC1D-CBB2CF102148}" srcOrd="3" destOrd="0" presId="urn:microsoft.com/office/officeart/2011/layout/ThemePictureAccent"/>
    <dgm:cxn modelId="{7464033E-22FC-4669-BA8B-9825C0F9F9C8}" type="presParOf" srcId="{9E8686F0-7C0E-4AC6-AC1D-CBB2CF102148}" destId="{12E7A05B-8076-4427-93A3-DBB7B8975AF8}" srcOrd="0" destOrd="0" presId="urn:microsoft.com/office/officeart/2011/layout/ThemePictureAccent"/>
    <dgm:cxn modelId="{5E969657-DD35-4595-80DE-AF48913BC6B0}" type="presParOf" srcId="{E9EFD0F0-6E41-40B2-8348-D775FD09BD87}" destId="{6ACA9446-1528-4052-A63B-BCCD0AE09F06}" srcOrd="4" destOrd="0" presId="urn:microsoft.com/office/officeart/2011/layout/ThemePictureAccent"/>
    <dgm:cxn modelId="{5F2C5D0F-B234-49A5-94AF-9282196487B5}" type="presParOf" srcId="{6ACA9446-1528-4052-A63B-BCCD0AE09F06}" destId="{239BA42D-0A18-48A7-B530-CB2DFD4054D8}" srcOrd="0" destOrd="0" presId="urn:microsoft.com/office/officeart/2011/layout/ThemePictureAccent"/>
    <dgm:cxn modelId="{30F390DC-3612-4165-9F42-DBA3059BE344}" type="presParOf" srcId="{E9EFD0F0-6E41-40B2-8348-D775FD09BD87}" destId="{1A2F4968-D24C-4B2D-8F9C-510E8B2B5261}" srcOrd="5" destOrd="0" presId="urn:microsoft.com/office/officeart/2011/layout/ThemePictureAccent"/>
    <dgm:cxn modelId="{6A2B5981-807D-4C5E-AC2F-F907C4916C91}" type="presParOf" srcId="{E9EFD0F0-6E41-40B2-8348-D775FD09BD87}" destId="{869F49FC-3C02-4A00-8B09-E03E5814CD82}" srcOrd="6" destOrd="0" presId="urn:microsoft.com/office/officeart/2011/layout/ThemePictureAccent"/>
    <dgm:cxn modelId="{43EA6C67-B874-4EB9-A164-D0B108985459}" type="presParOf" srcId="{869F49FC-3C02-4A00-8B09-E03E5814CD82}" destId="{9A126B0C-39FF-4538-93C1-71C670D99650}" srcOrd="0" destOrd="0" presId="urn:microsoft.com/office/officeart/2011/layout/ThemePictureAccent"/>
    <dgm:cxn modelId="{D46108B6-9463-4D5C-B089-F29440C934E5}" type="presParOf" srcId="{E9EFD0F0-6E41-40B2-8348-D775FD09BD87}" destId="{81336AF8-34B5-4949-87DF-2D19B4928D33}" srcOrd="7" destOrd="0" presId="urn:microsoft.com/office/officeart/2011/layout/ThemePictureAccent"/>
    <dgm:cxn modelId="{9D3077F4-4B39-47A6-9782-1F5C71B2C23A}" type="presParOf" srcId="{81336AF8-34B5-4949-87DF-2D19B4928D33}" destId="{0CF4ADD4-1DA3-4B05-AB32-05934CBD6441}" srcOrd="0" destOrd="0" presId="urn:microsoft.com/office/officeart/2011/layout/ThemePictureAccent"/>
    <dgm:cxn modelId="{939503F0-91C0-49F3-85E1-8EF3A7F0F7C8}" type="presParOf" srcId="{E9EFD0F0-6E41-40B2-8348-D775FD09BD87}" destId="{D3D07548-065E-412F-A6E4-00087DB61F61}" srcOrd="8" destOrd="0" presId="urn:microsoft.com/office/officeart/2011/layout/ThemePictureAccent"/>
    <dgm:cxn modelId="{AE126BE0-3F35-4DA3-B711-A92BA14229AF}" type="presParOf" srcId="{E9EFD0F0-6E41-40B2-8348-D775FD09BD87}" destId="{ED1962E0-CAB8-455E-8A28-DE3CEF8242E4}" srcOrd="9" destOrd="0" presId="urn:microsoft.com/office/officeart/2011/layout/ThemePictureAccent"/>
    <dgm:cxn modelId="{F6B55778-5C1C-489D-AE5B-04C068F5BCDE}" type="presParOf" srcId="{ED1962E0-CAB8-455E-8A28-DE3CEF8242E4}" destId="{3E66A393-9390-41A0-B67C-B6E19EBF0E8D}" srcOrd="0" destOrd="0" presId="urn:microsoft.com/office/officeart/2011/layout/ThemePictureAccent"/>
    <dgm:cxn modelId="{BAB507A5-D08F-4CAD-8DAD-5445E437EB25}" type="presParOf" srcId="{E9EFD0F0-6E41-40B2-8348-D775FD09BD87}" destId="{828D3AD2-596C-43B3-A698-2B9628DD67F0}" srcOrd="10" destOrd="0" presId="urn:microsoft.com/office/officeart/2011/layout/ThemePictureAccent"/>
    <dgm:cxn modelId="{A9CBE953-B480-45A1-AB01-414F5DD8A25E}" type="presParOf" srcId="{828D3AD2-596C-43B3-A698-2B9628DD67F0}" destId="{A21AA5D6-FA33-4844-A83C-CD3AA6E55588}" srcOrd="0" destOrd="0" presId="urn:microsoft.com/office/officeart/2011/layout/ThemePictureAccent"/>
    <dgm:cxn modelId="{ED71A7D0-980E-4F58-A0DB-FDF6B5CA23AE}" type="presParOf" srcId="{E9EFD0F0-6E41-40B2-8348-D775FD09BD87}" destId="{3C114FB1-795D-49B8-9861-D89E020BE6C6}" srcOrd="11" destOrd="0" presId="urn:microsoft.com/office/officeart/2011/layout/ThemePictureAccent"/>
    <dgm:cxn modelId="{D34063CD-968E-433A-B986-BE217D8D94B2}" type="presParOf" srcId="{E9EFD0F0-6E41-40B2-8348-D775FD09BD87}" destId="{736C5FF3-6AFC-4970-ACF6-DF98EE0C1257}" srcOrd="12" destOrd="0" presId="urn:microsoft.com/office/officeart/2011/layout/ThemePictureAccent"/>
    <dgm:cxn modelId="{FA87FB25-4E94-496D-9841-81D57BA73BE3}" type="presParOf" srcId="{736C5FF3-6AFC-4970-ACF6-DF98EE0C1257}" destId="{6FE004E2-E5FF-4727-8BEE-F479B24ACF94}" srcOrd="0" destOrd="0" presId="urn:microsoft.com/office/officeart/2011/layout/ThemePictureAccent"/>
    <dgm:cxn modelId="{0ECBD8BE-664F-4341-86A4-7ED9D003D224}" type="presParOf" srcId="{E9EFD0F0-6E41-40B2-8348-D775FD09BD87}" destId="{406C26A5-2072-4182-B8B3-AC9DDC314943}" srcOrd="13" destOrd="0" presId="urn:microsoft.com/office/officeart/2011/layout/ThemePictureAccent"/>
    <dgm:cxn modelId="{FFF14A1B-3ECD-4F91-92CA-DEEA704F2746}" type="presParOf" srcId="{406C26A5-2072-4182-B8B3-AC9DDC314943}" destId="{C21EAF49-C65D-4C32-A334-00A4937B3CC4}" srcOrd="0" destOrd="0" presId="urn:microsoft.com/office/officeart/2011/layout/ThemePictureAccent"/>
    <dgm:cxn modelId="{E2618FF2-38B5-4690-BB87-E10BB21CAC2F}" type="presParOf" srcId="{E9EFD0F0-6E41-40B2-8348-D775FD09BD87}" destId="{FFEDA07F-82F4-4D88-B7AB-4A4928D1514D}" srcOrd="14" destOrd="0" presId="urn:microsoft.com/office/officeart/2011/layout/ThemePictureAccent"/>
    <dgm:cxn modelId="{A90C739C-958A-41C3-B778-C006CAAD8D7B}" type="presParOf" srcId="{E9EFD0F0-6E41-40B2-8348-D775FD09BD87}" destId="{52E76996-C3C3-4D7E-BD43-EBB88FEFDE97}" srcOrd="15" destOrd="0" presId="urn:microsoft.com/office/officeart/2011/layout/ThemePictureAccent"/>
    <dgm:cxn modelId="{B5E0BA97-4C94-4057-956C-50AF5D436514}" type="presParOf" srcId="{52E76996-C3C3-4D7E-BD43-EBB88FEFDE97}" destId="{D9CE8DB8-AAE6-4D4E-A28B-8226AA20EF5F}" srcOrd="0" destOrd="0" presId="urn:microsoft.com/office/officeart/2011/layout/ThemePictureAccent"/>
    <dgm:cxn modelId="{772B1522-6049-450D-81C1-A10C08A7AE33}" type="presParOf" srcId="{E9EFD0F0-6E41-40B2-8348-D775FD09BD87}" destId="{F78760DE-2FD5-41D3-933A-5BCFFC267FE5}" srcOrd="16" destOrd="0" presId="urn:microsoft.com/office/officeart/2011/layout/ThemePictureAccent"/>
    <dgm:cxn modelId="{4A39FE28-E8DF-4B6B-8F16-5FAB14433BC6}" type="presParOf" srcId="{F78760DE-2FD5-41D3-933A-5BCFFC267FE5}" destId="{CBA8B0F8-C041-4EA1-B54C-1AAFF1FF02BE}" srcOrd="0" destOrd="0" presId="urn:microsoft.com/office/officeart/2011/layout/ThemePictureAccent"/>
    <dgm:cxn modelId="{3542FF8D-071E-47BA-BE1A-52AB26372D72}" type="presParOf" srcId="{E9EFD0F0-6E41-40B2-8348-D775FD09BD87}" destId="{DC354039-20B1-4DC7-9211-456B96013973}" srcOrd="17" destOrd="0" presId="urn:microsoft.com/office/officeart/2011/layout/ThemePicture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32279-1366-4B9B-8F96-337830C217BF}">
      <dsp:nvSpPr>
        <dsp:cNvPr id="0" name=""/>
        <dsp:cNvSpPr/>
      </dsp:nvSpPr>
      <dsp:spPr>
        <a:xfrm>
          <a:off x="1990255" y="1423459"/>
          <a:ext cx="3663147" cy="2259584"/>
        </a:xfrm>
        <a:prstGeom prst="rect">
          <a:avLst/>
        </a:prstGeom>
        <a:blipFill rotWithShape="1">
          <a:blip xmlns:r="http://schemas.openxmlformats.org/officeDocument/2006/relationships" r:embed="rId1"/>
          <a:srcRect/>
          <a:stretch>
            <a:fillRect t="-4000" b="-4000"/>
          </a:stretch>
        </a:blipFill>
        <a:ln w="5715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sp>
    <dsp:sp modelId="{E2164EBE-A2A3-4AC0-A43C-0CA4E508A1CD}">
      <dsp:nvSpPr>
        <dsp:cNvPr id="0" name=""/>
        <dsp:cNvSpPr/>
      </dsp:nvSpPr>
      <dsp:spPr>
        <a:xfrm>
          <a:off x="2136994" y="1709047"/>
          <a:ext cx="3310096" cy="1904661"/>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F07AD6-DDE3-40F6-91D1-8AEE9225A0C1}">
      <dsp:nvSpPr>
        <dsp:cNvPr id="0" name=""/>
        <dsp:cNvSpPr/>
      </dsp:nvSpPr>
      <dsp:spPr>
        <a:xfrm>
          <a:off x="2136994" y="3041497"/>
          <a:ext cx="3310096" cy="5760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r" defTabSz="800100">
            <a:lnSpc>
              <a:spcPct val="100000"/>
            </a:lnSpc>
            <a:spcBef>
              <a:spcPct val="0"/>
            </a:spcBef>
            <a:spcAft>
              <a:spcPct val="35000"/>
            </a:spcAft>
          </a:pPr>
          <a:r>
            <a:rPr lang="en-US" sz="1800" kern="1200" dirty="0"/>
            <a:t>STUDENT </a:t>
          </a:r>
        </a:p>
      </dsp:txBody>
      <dsp:txXfrm>
        <a:off x="2136994" y="3041497"/>
        <a:ext cx="3310096" cy="576004"/>
      </dsp:txXfrm>
    </dsp:sp>
    <dsp:sp modelId="{12E7A05B-8076-4427-93A3-DBB7B8975AF8}">
      <dsp:nvSpPr>
        <dsp:cNvPr id="0" name=""/>
        <dsp:cNvSpPr/>
      </dsp:nvSpPr>
      <dsp:spPr>
        <a:xfrm flipH="1">
          <a:off x="6084134" y="756811"/>
          <a:ext cx="1165393" cy="1178071"/>
        </a:xfrm>
        <a:prstGeom prst="rect">
          <a:avLst/>
        </a:prstGeom>
        <a:blipFill rotWithShape="1">
          <a:blip xmlns:r="http://schemas.openxmlformats.org/officeDocument/2006/relationships" r:embed="rId2"/>
          <a:srcRect/>
          <a:stretch>
            <a:fillRect l="-19000" r="-19000"/>
          </a:stretch>
        </a:blip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239BA42D-0A18-48A7-B530-CB2DFD4054D8}">
      <dsp:nvSpPr>
        <dsp:cNvPr id="0" name=""/>
        <dsp:cNvSpPr/>
      </dsp:nvSpPr>
      <dsp:spPr>
        <a:xfrm>
          <a:off x="6049402" y="686983"/>
          <a:ext cx="1256159" cy="1284765"/>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2F4968-D24C-4B2D-8F9C-510E8B2B5261}">
      <dsp:nvSpPr>
        <dsp:cNvPr id="0" name=""/>
        <dsp:cNvSpPr/>
      </dsp:nvSpPr>
      <dsp:spPr>
        <a:xfrm>
          <a:off x="4285208" y="945015"/>
          <a:ext cx="1256159" cy="3841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r" defTabSz="800100">
            <a:lnSpc>
              <a:spcPct val="90000"/>
            </a:lnSpc>
            <a:spcBef>
              <a:spcPct val="0"/>
            </a:spcBef>
            <a:spcAft>
              <a:spcPct val="35000"/>
            </a:spcAft>
          </a:pPr>
          <a:r>
            <a:rPr lang="en-US" sz="1800" kern="1200" dirty="0"/>
            <a:t>Pell Eligible </a:t>
          </a:r>
        </a:p>
      </dsp:txBody>
      <dsp:txXfrm>
        <a:off x="4285208" y="945015"/>
        <a:ext cx="1256159" cy="384183"/>
      </dsp:txXfrm>
    </dsp:sp>
    <dsp:sp modelId="{9A126B0C-39FF-4538-93C1-71C670D99650}">
      <dsp:nvSpPr>
        <dsp:cNvPr id="0" name=""/>
        <dsp:cNvSpPr/>
      </dsp:nvSpPr>
      <dsp:spPr>
        <a:xfrm>
          <a:off x="5852922" y="2460352"/>
          <a:ext cx="1906233" cy="1085435"/>
        </a:xfrm>
        <a:prstGeom prst="rect">
          <a:avLst/>
        </a:prstGeom>
        <a:blipFill rotWithShape="1">
          <a:blip xmlns:r="http://schemas.openxmlformats.org/officeDocument/2006/relationships" r:embed="rId3"/>
          <a:srcRect/>
          <a:stretch>
            <a:fillRect t="-61000" b="-61000"/>
          </a:stretch>
        </a:blip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0CF4ADD4-1DA3-4B05-AB32-05934CBD6441}">
      <dsp:nvSpPr>
        <dsp:cNvPr id="0" name=""/>
        <dsp:cNvSpPr/>
      </dsp:nvSpPr>
      <dsp:spPr>
        <a:xfrm>
          <a:off x="5830700" y="2502882"/>
          <a:ext cx="1566297" cy="900582"/>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07548-065E-412F-A6E4-00087DB61F61}">
      <dsp:nvSpPr>
        <dsp:cNvPr id="0" name=""/>
        <dsp:cNvSpPr/>
      </dsp:nvSpPr>
      <dsp:spPr>
        <a:xfrm>
          <a:off x="5721696" y="1924450"/>
          <a:ext cx="2406303" cy="3069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lvl="0" algn="r" defTabSz="889000">
            <a:lnSpc>
              <a:spcPct val="90000"/>
            </a:lnSpc>
            <a:spcBef>
              <a:spcPct val="0"/>
            </a:spcBef>
            <a:spcAft>
              <a:spcPct val="35000"/>
            </a:spcAft>
          </a:pPr>
          <a:r>
            <a:rPr lang="en-US" sz="2000" kern="1200" dirty="0">
              <a:solidFill>
                <a:schemeClr val="accent1"/>
              </a:solidFill>
            </a:rPr>
            <a:t>Advising – “30 by 3” </a:t>
          </a:r>
        </a:p>
      </dsp:txBody>
      <dsp:txXfrm>
        <a:off x="5721696" y="1924450"/>
        <a:ext cx="2406303" cy="306993"/>
      </dsp:txXfrm>
    </dsp:sp>
    <dsp:sp modelId="{3E66A393-9390-41A0-B67C-B6E19EBF0E8D}">
      <dsp:nvSpPr>
        <dsp:cNvPr id="0" name=""/>
        <dsp:cNvSpPr/>
      </dsp:nvSpPr>
      <dsp:spPr>
        <a:xfrm>
          <a:off x="385696" y="3048273"/>
          <a:ext cx="1193530" cy="103299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AA5D6-FA33-4844-A83C-CD3AA6E55588}">
      <dsp:nvSpPr>
        <dsp:cNvPr id="0" name=""/>
        <dsp:cNvSpPr/>
      </dsp:nvSpPr>
      <dsp:spPr>
        <a:xfrm>
          <a:off x="614792" y="2971691"/>
          <a:ext cx="679444" cy="694131"/>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114FB1-795D-49B8-9861-D89E020BE6C6}">
      <dsp:nvSpPr>
        <dsp:cNvPr id="0" name=""/>
        <dsp:cNvSpPr/>
      </dsp:nvSpPr>
      <dsp:spPr>
        <a:xfrm>
          <a:off x="0" y="3560785"/>
          <a:ext cx="2201426" cy="57624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r" defTabSz="800100">
            <a:lnSpc>
              <a:spcPct val="90000"/>
            </a:lnSpc>
            <a:spcBef>
              <a:spcPct val="0"/>
            </a:spcBef>
            <a:spcAft>
              <a:spcPct val="35000"/>
            </a:spcAft>
          </a:pPr>
          <a:endParaRPr lang="en-US" sz="1800" kern="1200" dirty="0">
            <a:solidFill>
              <a:schemeClr val="tx1"/>
            </a:solidFill>
          </a:endParaRPr>
        </a:p>
      </dsp:txBody>
      <dsp:txXfrm>
        <a:off x="0" y="3560785"/>
        <a:ext cx="2201426" cy="576248"/>
      </dsp:txXfrm>
    </dsp:sp>
    <dsp:sp modelId="{6FE004E2-E5FF-4727-8BEE-F479B24ACF94}">
      <dsp:nvSpPr>
        <dsp:cNvPr id="0" name=""/>
        <dsp:cNvSpPr/>
      </dsp:nvSpPr>
      <dsp:spPr>
        <a:xfrm>
          <a:off x="4722367" y="3806889"/>
          <a:ext cx="1507130" cy="1462498"/>
        </a:xfrm>
        <a:prstGeom prst="rect">
          <a:avLst/>
        </a:prstGeom>
        <a:blipFill rotWithShape="1">
          <a:blip xmlns:r="http://schemas.openxmlformats.org/officeDocument/2006/relationships" r:embed="rId4"/>
          <a:srcRect/>
          <a:stretch>
            <a:fillRect l="-23000" r="-23000"/>
          </a:stretch>
        </a:blip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21EAF49-C65D-4C32-A334-00A4937B3CC4}">
      <dsp:nvSpPr>
        <dsp:cNvPr id="0" name=""/>
        <dsp:cNvSpPr/>
      </dsp:nvSpPr>
      <dsp:spPr>
        <a:xfrm>
          <a:off x="4832902" y="3814790"/>
          <a:ext cx="1329630" cy="1284765"/>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EDA07F-82F4-4D88-B7AB-4A4928D1514D}">
      <dsp:nvSpPr>
        <dsp:cNvPr id="0" name=""/>
        <dsp:cNvSpPr/>
      </dsp:nvSpPr>
      <dsp:spPr>
        <a:xfrm>
          <a:off x="6288728" y="4866173"/>
          <a:ext cx="1329630" cy="3841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8100" tIns="12700" rIns="38100" bIns="0" numCol="1" spcCol="1270" anchor="b" anchorCtr="0">
          <a:noAutofit/>
        </a:bodyPr>
        <a:lstStyle/>
        <a:p>
          <a:pPr lvl="0" algn="r" defTabSz="889000">
            <a:lnSpc>
              <a:spcPct val="90000"/>
            </a:lnSpc>
            <a:spcBef>
              <a:spcPct val="0"/>
            </a:spcBef>
            <a:spcAft>
              <a:spcPct val="35000"/>
            </a:spcAft>
          </a:pPr>
          <a:r>
            <a:rPr lang="en-US" sz="2000" kern="1200" dirty="0">
              <a:solidFill>
                <a:schemeClr val="accent1"/>
              </a:solidFill>
            </a:rPr>
            <a:t>High Impact Practices </a:t>
          </a:r>
        </a:p>
      </dsp:txBody>
      <dsp:txXfrm>
        <a:off x="6288728" y="4866173"/>
        <a:ext cx="1329630" cy="384183"/>
      </dsp:txXfrm>
    </dsp:sp>
    <dsp:sp modelId="{D9CE8DB8-AAE6-4D4E-A28B-8226AA20EF5F}">
      <dsp:nvSpPr>
        <dsp:cNvPr id="0" name=""/>
        <dsp:cNvSpPr/>
      </dsp:nvSpPr>
      <dsp:spPr>
        <a:xfrm>
          <a:off x="2218005" y="3962876"/>
          <a:ext cx="1535088" cy="869154"/>
        </a:xfrm>
        <a:prstGeom prst="rect">
          <a:avLst/>
        </a:prstGeom>
        <a:blipFill rotWithShape="1">
          <a:blip xmlns:r="http://schemas.openxmlformats.org/officeDocument/2006/relationships" r:embed="rId5"/>
          <a:srcRect/>
          <a:stretch>
            <a:fillRect t="-9000" b="-9000"/>
          </a:stretch>
        </a:blip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CBA8B0F8-C041-4EA1-B54C-1AAFF1FF02BE}">
      <dsp:nvSpPr>
        <dsp:cNvPr id="0" name=""/>
        <dsp:cNvSpPr/>
      </dsp:nvSpPr>
      <dsp:spPr>
        <a:xfrm>
          <a:off x="2202921" y="4018032"/>
          <a:ext cx="1359538" cy="694131"/>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54039-20B1-4DC7-9211-456B96013973}">
      <dsp:nvSpPr>
        <dsp:cNvPr id="0" name=""/>
        <dsp:cNvSpPr/>
      </dsp:nvSpPr>
      <dsp:spPr>
        <a:xfrm>
          <a:off x="515869" y="4178767"/>
          <a:ext cx="1359538" cy="3841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34290" tIns="11430" rIns="34290" bIns="0" numCol="1" spcCol="1270" anchor="b" anchorCtr="0">
          <a:noAutofit/>
        </a:bodyPr>
        <a:lstStyle/>
        <a:p>
          <a:pPr lvl="0" algn="r" defTabSz="800100">
            <a:lnSpc>
              <a:spcPct val="90000"/>
            </a:lnSpc>
            <a:spcBef>
              <a:spcPct val="0"/>
            </a:spcBef>
            <a:spcAft>
              <a:spcPct val="35000"/>
            </a:spcAft>
          </a:pPr>
          <a:r>
            <a:rPr lang="en-US" sz="1800" kern="1200" dirty="0">
              <a:solidFill>
                <a:schemeClr val="accent1"/>
              </a:solidFill>
            </a:rPr>
            <a:t>INTERNSHIPS</a:t>
          </a:r>
        </a:p>
      </dsp:txBody>
      <dsp:txXfrm>
        <a:off x="515869" y="4178767"/>
        <a:ext cx="1359538" cy="384183"/>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4"/>
            <a:ext cx="2971800" cy="466434"/>
          </a:xfrm>
          <a:prstGeom prst="rect">
            <a:avLst/>
          </a:prstGeom>
        </p:spPr>
        <p:txBody>
          <a:bodyPr vert="horz" lIns="92169" tIns="46083" rIns="92169" bIns="46083" rtlCol="0"/>
          <a:lstStyle>
            <a:lvl1pPr algn="l">
              <a:defRPr sz="1100"/>
            </a:lvl1pPr>
          </a:lstStyle>
          <a:p>
            <a:r>
              <a:rPr lang="en-US" dirty="0"/>
              <a:t>Linda Campanella, SOS CONSULTING GROUP</a:t>
            </a:r>
          </a:p>
        </p:txBody>
      </p:sp>
      <p:sp>
        <p:nvSpPr>
          <p:cNvPr id="3" name="Date Placeholder 2"/>
          <p:cNvSpPr>
            <a:spLocks noGrp="1"/>
          </p:cNvSpPr>
          <p:nvPr>
            <p:ph type="dt" sz="quarter" idx="1"/>
          </p:nvPr>
        </p:nvSpPr>
        <p:spPr>
          <a:xfrm>
            <a:off x="3884613" y="14"/>
            <a:ext cx="2971800" cy="466434"/>
          </a:xfrm>
          <a:prstGeom prst="rect">
            <a:avLst/>
          </a:prstGeom>
        </p:spPr>
        <p:txBody>
          <a:bodyPr vert="horz" lIns="92169" tIns="46083" rIns="92169" bIns="46083" rtlCol="0"/>
          <a:lstStyle>
            <a:lvl1pPr algn="r">
              <a:defRPr sz="1100"/>
            </a:lvl1pPr>
          </a:lstStyle>
          <a:p>
            <a:fld id="{CE391300-6BD4-4122-A2B0-BE5836874842}" type="datetimeFigureOut">
              <a:rPr lang="en-US" smtClean="0"/>
              <a:t>9/26/2017</a:t>
            </a:fld>
            <a:endParaRPr lang="en-US" dirty="0"/>
          </a:p>
        </p:txBody>
      </p:sp>
      <p:sp>
        <p:nvSpPr>
          <p:cNvPr id="4" name="Footer Placeholder 3"/>
          <p:cNvSpPr>
            <a:spLocks noGrp="1"/>
          </p:cNvSpPr>
          <p:nvPr>
            <p:ph type="ftr" sz="quarter" idx="2"/>
          </p:nvPr>
        </p:nvSpPr>
        <p:spPr>
          <a:xfrm>
            <a:off x="0" y="8829979"/>
            <a:ext cx="2971800" cy="466433"/>
          </a:xfrm>
          <a:prstGeom prst="rect">
            <a:avLst/>
          </a:prstGeom>
        </p:spPr>
        <p:txBody>
          <a:bodyPr vert="horz" lIns="92169" tIns="46083" rIns="92169" bIns="46083" rtlCol="0" anchor="b"/>
          <a:lstStyle>
            <a:lvl1pPr algn="l">
              <a:defRPr sz="1100"/>
            </a:lvl1pPr>
          </a:lstStyle>
          <a:p>
            <a:r>
              <a:rPr lang="en-US" dirty="0"/>
              <a:t>MCLA Open Forum 9-22-2017</a:t>
            </a:r>
          </a:p>
        </p:txBody>
      </p:sp>
      <p:sp>
        <p:nvSpPr>
          <p:cNvPr id="5" name="Slide Number Placeholder 4"/>
          <p:cNvSpPr>
            <a:spLocks noGrp="1"/>
          </p:cNvSpPr>
          <p:nvPr>
            <p:ph type="sldNum" sz="quarter" idx="3"/>
          </p:nvPr>
        </p:nvSpPr>
        <p:spPr>
          <a:xfrm>
            <a:off x="3884613" y="8829979"/>
            <a:ext cx="2971800" cy="466433"/>
          </a:xfrm>
          <a:prstGeom prst="rect">
            <a:avLst/>
          </a:prstGeom>
        </p:spPr>
        <p:txBody>
          <a:bodyPr vert="horz" lIns="92169" tIns="46083" rIns="92169" bIns="46083" rtlCol="0" anchor="b"/>
          <a:lstStyle>
            <a:lvl1pPr algn="r">
              <a:defRPr sz="1100"/>
            </a:lvl1pPr>
          </a:lstStyle>
          <a:p>
            <a:fld id="{02544E2F-321B-497A-B689-06BDA49357A3}" type="slidenum">
              <a:rPr lang="en-US" smtClean="0"/>
              <a:t>‹#›</a:t>
            </a:fld>
            <a:endParaRPr lang="en-US" dirty="0"/>
          </a:p>
        </p:txBody>
      </p:sp>
    </p:spTree>
    <p:extLst>
      <p:ext uri="{BB962C8B-B14F-4D97-AF65-F5344CB8AC3E}">
        <p14:creationId xmlns:p14="http://schemas.microsoft.com/office/powerpoint/2010/main" val="192492401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8"/>
            <a:ext cx="2972027" cy="466031"/>
          </a:xfrm>
          <a:prstGeom prst="rect">
            <a:avLst/>
          </a:prstGeom>
        </p:spPr>
        <p:txBody>
          <a:bodyPr vert="horz" lIns="87199" tIns="43600" rIns="87199" bIns="43600" rtlCol="0"/>
          <a:lstStyle>
            <a:lvl1pPr algn="l">
              <a:defRPr sz="1100"/>
            </a:lvl1pPr>
          </a:lstStyle>
          <a:p>
            <a:r>
              <a:rPr lang="en-US" dirty="0"/>
              <a:t>Linda Campanella, SOS CONSULTING GROUP</a:t>
            </a:r>
          </a:p>
        </p:txBody>
      </p:sp>
      <p:sp>
        <p:nvSpPr>
          <p:cNvPr id="3" name="Date Placeholder 2"/>
          <p:cNvSpPr>
            <a:spLocks noGrp="1"/>
          </p:cNvSpPr>
          <p:nvPr>
            <p:ph type="dt" idx="1"/>
          </p:nvPr>
        </p:nvSpPr>
        <p:spPr>
          <a:xfrm>
            <a:off x="3884840" y="18"/>
            <a:ext cx="2972027" cy="466031"/>
          </a:xfrm>
          <a:prstGeom prst="rect">
            <a:avLst/>
          </a:prstGeom>
        </p:spPr>
        <p:txBody>
          <a:bodyPr vert="horz" lIns="87199" tIns="43600" rIns="87199" bIns="43600" rtlCol="0"/>
          <a:lstStyle>
            <a:lvl1pPr algn="r">
              <a:defRPr sz="1100"/>
            </a:lvl1pPr>
          </a:lstStyle>
          <a:p>
            <a:fld id="{005177C2-4549-44FA-835C-C9900CDA5342}" type="datetimeFigureOut">
              <a:rPr lang="en-US" smtClean="0"/>
              <a:t>9/26/2017</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87199" tIns="43600" rIns="87199" bIns="43600" rtlCol="0" anchor="ctr"/>
          <a:lstStyle/>
          <a:p>
            <a:endParaRPr lang="en-US" dirty="0"/>
          </a:p>
        </p:txBody>
      </p:sp>
      <p:sp>
        <p:nvSpPr>
          <p:cNvPr id="5" name="Notes Placeholder 4"/>
          <p:cNvSpPr>
            <a:spLocks noGrp="1"/>
          </p:cNvSpPr>
          <p:nvPr>
            <p:ph type="body" sz="quarter" idx="3"/>
          </p:nvPr>
        </p:nvSpPr>
        <p:spPr>
          <a:xfrm>
            <a:off x="686034" y="4474713"/>
            <a:ext cx="5485946" cy="3659650"/>
          </a:xfrm>
          <a:prstGeom prst="rect">
            <a:avLst/>
          </a:prstGeom>
        </p:spPr>
        <p:txBody>
          <a:bodyPr vert="horz" lIns="87199" tIns="43600" rIns="87199" bIns="436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30377"/>
            <a:ext cx="2972027" cy="466029"/>
          </a:xfrm>
          <a:prstGeom prst="rect">
            <a:avLst/>
          </a:prstGeom>
        </p:spPr>
        <p:txBody>
          <a:bodyPr vert="horz" lIns="87199" tIns="43600" rIns="87199" bIns="43600" rtlCol="0" anchor="b"/>
          <a:lstStyle>
            <a:lvl1pPr algn="l">
              <a:defRPr sz="1100"/>
            </a:lvl1pPr>
          </a:lstStyle>
          <a:p>
            <a:r>
              <a:rPr lang="en-US" dirty="0"/>
              <a:t>MCLA Open Forum 9-22-2017</a:t>
            </a:r>
          </a:p>
        </p:txBody>
      </p:sp>
      <p:sp>
        <p:nvSpPr>
          <p:cNvPr id="7" name="Slide Number Placeholder 6"/>
          <p:cNvSpPr>
            <a:spLocks noGrp="1"/>
          </p:cNvSpPr>
          <p:nvPr>
            <p:ph type="sldNum" sz="quarter" idx="5"/>
          </p:nvPr>
        </p:nvSpPr>
        <p:spPr>
          <a:xfrm>
            <a:off x="3884840" y="8830377"/>
            <a:ext cx="2972027" cy="466029"/>
          </a:xfrm>
          <a:prstGeom prst="rect">
            <a:avLst/>
          </a:prstGeom>
        </p:spPr>
        <p:txBody>
          <a:bodyPr vert="horz" lIns="87199" tIns="43600" rIns="87199" bIns="43600" rtlCol="0" anchor="b"/>
          <a:lstStyle>
            <a:lvl1pPr algn="r">
              <a:defRPr sz="1100"/>
            </a:lvl1pPr>
          </a:lstStyle>
          <a:p>
            <a:fld id="{C03BD3B7-4EF0-47F6-B536-1D79F61F7319}" type="slidenum">
              <a:rPr lang="en-US" smtClean="0"/>
              <a:t>‹#›</a:t>
            </a:fld>
            <a:endParaRPr lang="en-US" dirty="0"/>
          </a:p>
        </p:txBody>
      </p:sp>
    </p:spTree>
    <p:extLst>
      <p:ext uri="{BB962C8B-B14F-4D97-AF65-F5344CB8AC3E}">
        <p14:creationId xmlns:p14="http://schemas.microsoft.com/office/powerpoint/2010/main" val="357081020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Linda Campanella, SOS CONSULTING GROUP</a:t>
            </a:r>
          </a:p>
        </p:txBody>
      </p:sp>
      <p:sp>
        <p:nvSpPr>
          <p:cNvPr id="5" name="Footer Placeholder 4"/>
          <p:cNvSpPr>
            <a:spLocks noGrp="1"/>
          </p:cNvSpPr>
          <p:nvPr>
            <p:ph type="ftr" sz="quarter" idx="11"/>
          </p:nvPr>
        </p:nvSpPr>
        <p:spPr/>
        <p:txBody>
          <a:bodyPr/>
          <a:lstStyle/>
          <a:p>
            <a:r>
              <a:rPr lang="en-US" dirty="0"/>
              <a:t>MCLA Open Forum 9-22-2017</a:t>
            </a:r>
          </a:p>
        </p:txBody>
      </p:sp>
      <p:sp>
        <p:nvSpPr>
          <p:cNvPr id="6" name="Slide Number Placeholder 5"/>
          <p:cNvSpPr>
            <a:spLocks noGrp="1"/>
          </p:cNvSpPr>
          <p:nvPr>
            <p:ph type="sldNum" sz="quarter" idx="12"/>
          </p:nvPr>
        </p:nvSpPr>
        <p:spPr/>
        <p:txBody>
          <a:bodyPr/>
          <a:lstStyle/>
          <a:p>
            <a:fld id="{C03BD3B7-4EF0-47F6-B536-1D79F61F7319}" type="slidenum">
              <a:rPr lang="en-US" smtClean="0"/>
              <a:t>2</a:t>
            </a:fld>
            <a:endParaRPr lang="en-US" dirty="0"/>
          </a:p>
        </p:txBody>
      </p:sp>
    </p:spTree>
    <p:extLst>
      <p:ext uri="{BB962C8B-B14F-4D97-AF65-F5344CB8AC3E}">
        <p14:creationId xmlns:p14="http://schemas.microsoft.com/office/powerpoint/2010/main" val="113544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Linda Campanella, SOS CONSULTING GROUP</a:t>
            </a:r>
          </a:p>
        </p:txBody>
      </p:sp>
      <p:sp>
        <p:nvSpPr>
          <p:cNvPr id="5" name="Footer Placeholder 4"/>
          <p:cNvSpPr>
            <a:spLocks noGrp="1"/>
          </p:cNvSpPr>
          <p:nvPr>
            <p:ph type="ftr" sz="quarter" idx="11"/>
          </p:nvPr>
        </p:nvSpPr>
        <p:spPr/>
        <p:txBody>
          <a:bodyPr/>
          <a:lstStyle/>
          <a:p>
            <a:r>
              <a:rPr lang="en-US" dirty="0"/>
              <a:t>MCLA Open Forum 9-22-2017</a:t>
            </a:r>
          </a:p>
        </p:txBody>
      </p:sp>
      <p:sp>
        <p:nvSpPr>
          <p:cNvPr id="6" name="Slide Number Placeholder 5"/>
          <p:cNvSpPr>
            <a:spLocks noGrp="1"/>
          </p:cNvSpPr>
          <p:nvPr>
            <p:ph type="sldNum" sz="quarter" idx="12"/>
          </p:nvPr>
        </p:nvSpPr>
        <p:spPr/>
        <p:txBody>
          <a:bodyPr/>
          <a:lstStyle/>
          <a:p>
            <a:fld id="{C03BD3B7-4EF0-47F6-B536-1D79F61F7319}" type="slidenum">
              <a:rPr lang="en-US" smtClean="0"/>
              <a:t>3</a:t>
            </a:fld>
            <a:endParaRPr lang="en-US" dirty="0"/>
          </a:p>
        </p:txBody>
      </p:sp>
    </p:spTree>
    <p:extLst>
      <p:ext uri="{BB962C8B-B14F-4D97-AF65-F5344CB8AC3E}">
        <p14:creationId xmlns:p14="http://schemas.microsoft.com/office/powerpoint/2010/main" val="101580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Linda Campanella, SOS CONSULTING GROUP</a:t>
            </a:r>
          </a:p>
        </p:txBody>
      </p:sp>
      <p:sp>
        <p:nvSpPr>
          <p:cNvPr id="5" name="Footer Placeholder 4"/>
          <p:cNvSpPr>
            <a:spLocks noGrp="1"/>
          </p:cNvSpPr>
          <p:nvPr>
            <p:ph type="ftr" sz="quarter" idx="11"/>
          </p:nvPr>
        </p:nvSpPr>
        <p:spPr/>
        <p:txBody>
          <a:bodyPr/>
          <a:lstStyle/>
          <a:p>
            <a:r>
              <a:rPr lang="en-US" dirty="0"/>
              <a:t>MCLA Open Forum 9-22-2017</a:t>
            </a:r>
          </a:p>
        </p:txBody>
      </p:sp>
      <p:sp>
        <p:nvSpPr>
          <p:cNvPr id="6" name="Slide Number Placeholder 5"/>
          <p:cNvSpPr>
            <a:spLocks noGrp="1"/>
          </p:cNvSpPr>
          <p:nvPr>
            <p:ph type="sldNum" sz="quarter" idx="12"/>
          </p:nvPr>
        </p:nvSpPr>
        <p:spPr/>
        <p:txBody>
          <a:bodyPr/>
          <a:lstStyle/>
          <a:p>
            <a:fld id="{C03BD3B7-4EF0-47F6-B536-1D79F61F7319}" type="slidenum">
              <a:rPr lang="en-US" smtClean="0"/>
              <a:t>4</a:t>
            </a:fld>
            <a:endParaRPr lang="en-US" dirty="0"/>
          </a:p>
        </p:txBody>
      </p:sp>
    </p:spTree>
    <p:extLst>
      <p:ext uri="{BB962C8B-B14F-4D97-AF65-F5344CB8AC3E}">
        <p14:creationId xmlns:p14="http://schemas.microsoft.com/office/powerpoint/2010/main" val="381021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Linda Campanella, SOS CONSULTING GROUP</a:t>
            </a:r>
          </a:p>
        </p:txBody>
      </p:sp>
      <p:sp>
        <p:nvSpPr>
          <p:cNvPr id="5" name="Footer Placeholder 4"/>
          <p:cNvSpPr>
            <a:spLocks noGrp="1"/>
          </p:cNvSpPr>
          <p:nvPr>
            <p:ph type="ftr" sz="quarter" idx="11"/>
          </p:nvPr>
        </p:nvSpPr>
        <p:spPr/>
        <p:txBody>
          <a:bodyPr/>
          <a:lstStyle/>
          <a:p>
            <a:r>
              <a:rPr lang="en-US" dirty="0"/>
              <a:t>MCLA Open Forum 9-22-2017</a:t>
            </a:r>
          </a:p>
        </p:txBody>
      </p:sp>
      <p:sp>
        <p:nvSpPr>
          <p:cNvPr id="6" name="Slide Number Placeholder 5"/>
          <p:cNvSpPr>
            <a:spLocks noGrp="1"/>
          </p:cNvSpPr>
          <p:nvPr>
            <p:ph type="sldNum" sz="quarter" idx="12"/>
          </p:nvPr>
        </p:nvSpPr>
        <p:spPr/>
        <p:txBody>
          <a:bodyPr/>
          <a:lstStyle/>
          <a:p>
            <a:fld id="{C03BD3B7-4EF0-47F6-B536-1D79F61F7319}" type="slidenum">
              <a:rPr lang="en-US" smtClean="0"/>
              <a:t>5</a:t>
            </a:fld>
            <a:endParaRPr lang="en-US" dirty="0"/>
          </a:p>
        </p:txBody>
      </p:sp>
    </p:spTree>
    <p:extLst>
      <p:ext uri="{BB962C8B-B14F-4D97-AF65-F5344CB8AC3E}">
        <p14:creationId xmlns:p14="http://schemas.microsoft.com/office/powerpoint/2010/main" val="90438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270" y="7939262"/>
            <a:ext cx="3256742" cy="7302571"/>
          </a:xfrm>
        </p:spPr>
        <p:txBody>
          <a:bodyPr/>
          <a:lstStyle/>
          <a:p>
            <a:r>
              <a:rPr lang="en-US" b="1" dirty="0"/>
              <a:t>Nate or Monica</a:t>
            </a:r>
          </a:p>
          <a:p>
            <a:endParaRPr lang="en-US" dirty="0"/>
          </a:p>
          <a:p>
            <a:r>
              <a:rPr lang="en-US" dirty="0"/>
              <a:t>Here are the goals we propose be the pillars around which we continue building the strategic plan. </a:t>
            </a:r>
          </a:p>
          <a:p>
            <a:endParaRPr lang="en-US" dirty="0"/>
          </a:p>
          <a:p>
            <a:r>
              <a:rPr lang="en-US" dirty="0"/>
              <a:t>At this stage, we are very interested in the board’s general reactions to the emerging vision of Salem State in 2021 and particularly to this set of goals, which are designed to get us to that destination – a stronger Salem State in five years.</a:t>
            </a:r>
          </a:p>
          <a:p>
            <a:endParaRPr lang="en-US"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dirty="0"/>
              <a:t>Linda Campanella, SOS CONSULTING GROUP</a:t>
            </a:r>
          </a:p>
        </p:txBody>
      </p:sp>
      <p:sp>
        <p:nvSpPr>
          <p:cNvPr id="5" name="Footer Placeholder 4"/>
          <p:cNvSpPr>
            <a:spLocks noGrp="1"/>
          </p:cNvSpPr>
          <p:nvPr>
            <p:ph type="ftr" sz="quarter" idx="11"/>
          </p:nvPr>
        </p:nvSpPr>
        <p:spPr/>
        <p:txBody>
          <a:bodyPr/>
          <a:lstStyle/>
          <a:p>
            <a:r>
              <a:rPr lang="en-US" dirty="0"/>
              <a:t>MCLA Open Forum 9-22-2017</a:t>
            </a:r>
          </a:p>
        </p:txBody>
      </p:sp>
      <p:sp>
        <p:nvSpPr>
          <p:cNvPr id="6" name="Slide Number Placeholder 5"/>
          <p:cNvSpPr>
            <a:spLocks noGrp="1"/>
          </p:cNvSpPr>
          <p:nvPr>
            <p:ph type="sldNum" sz="quarter" idx="12"/>
          </p:nvPr>
        </p:nvSpPr>
        <p:spPr/>
        <p:txBody>
          <a:bodyPr/>
          <a:lstStyle/>
          <a:p>
            <a:fld id="{C03BD3B7-4EF0-47F6-B536-1D79F61F7319}" type="slidenum">
              <a:rPr lang="en-US" smtClean="0"/>
              <a:t>9</a:t>
            </a:fld>
            <a:endParaRPr lang="en-US" dirty="0"/>
          </a:p>
        </p:txBody>
      </p:sp>
    </p:spTree>
    <p:extLst>
      <p:ext uri="{BB962C8B-B14F-4D97-AF65-F5344CB8AC3E}">
        <p14:creationId xmlns:p14="http://schemas.microsoft.com/office/powerpoint/2010/main" val="323912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defTabSz="872775">
              <a:defRPr/>
            </a:pPr>
            <a:fld id="{F28A3630-8455-4F58-8954-4C4CC32F5C50}" type="slidenum">
              <a:rPr lang="en-US">
                <a:solidFill>
                  <a:prstClr val="black"/>
                </a:solidFill>
                <a:latin typeface="Calibri"/>
              </a:rPr>
              <a:pPr defTabSz="872775">
                <a:defRPr/>
              </a:pPr>
              <a:t>11</a:t>
            </a:fld>
            <a:endParaRPr lang="en-US" dirty="0">
              <a:solidFill>
                <a:prstClr val="black"/>
              </a:solidFill>
              <a:latin typeface="Calibri"/>
            </a:endParaRPr>
          </a:p>
        </p:txBody>
      </p:sp>
    </p:spTree>
    <p:extLst>
      <p:ext uri="{BB962C8B-B14F-4D97-AF65-F5344CB8AC3E}">
        <p14:creationId xmlns:p14="http://schemas.microsoft.com/office/powerpoint/2010/main" val="325405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Impact on student success …..4 year graduation:</a:t>
            </a:r>
          </a:p>
          <a:p>
            <a:pPr marL="163645" indent="-163645">
              <a:buFont typeface="Arial" panose="020B0604020202020204" pitchFamily="34" charset="0"/>
              <a:buChar char="•"/>
            </a:pPr>
            <a:r>
              <a:rPr lang="en-US" dirty="0"/>
              <a:t>“30 by 3” </a:t>
            </a:r>
            <a:r>
              <a:rPr lang="en-US" dirty="0">
                <a:sym typeface="Wingdings" panose="05000000000000000000" pitchFamily="2" charset="2"/>
              </a:rPr>
              <a:t>35% (2010) to 52%</a:t>
            </a:r>
            <a:r>
              <a:rPr lang="en-US" baseline="0" dirty="0">
                <a:sym typeface="Wingdings" panose="05000000000000000000" pitchFamily="2" charset="2"/>
              </a:rPr>
              <a:t> (2017)</a:t>
            </a:r>
            <a:endParaRPr lang="en-US" dirty="0"/>
          </a:p>
          <a:p>
            <a:pPr marL="163645" indent="-163645">
              <a:buFont typeface="Arial" panose="020B0604020202020204" pitchFamily="34" charset="0"/>
              <a:buChar char="•"/>
            </a:pPr>
            <a:r>
              <a:rPr lang="en-US" dirty="0"/>
              <a:t>Focus</a:t>
            </a:r>
            <a:r>
              <a:rPr lang="en-US" baseline="0" dirty="0"/>
              <a:t> on HIP</a:t>
            </a:r>
            <a:endParaRPr lang="en-US" dirty="0"/>
          </a:p>
        </p:txBody>
      </p:sp>
      <p:sp>
        <p:nvSpPr>
          <p:cNvPr id="4" name="Slide Number Placeholder 3"/>
          <p:cNvSpPr>
            <a:spLocks noGrp="1"/>
          </p:cNvSpPr>
          <p:nvPr>
            <p:ph type="sldNum" sz="quarter" idx="10"/>
          </p:nvPr>
        </p:nvSpPr>
        <p:spPr/>
        <p:txBody>
          <a:bodyPr/>
          <a:lstStyle/>
          <a:p>
            <a:fld id="{35E28469-6895-4782-815F-D2555553162B}" type="slidenum">
              <a:rPr lang="en-US" smtClean="0"/>
              <a:t>18</a:t>
            </a:fld>
            <a:endParaRPr lang="en-US" dirty="0"/>
          </a:p>
        </p:txBody>
      </p:sp>
    </p:spTree>
    <p:extLst>
      <p:ext uri="{BB962C8B-B14F-4D97-AF65-F5344CB8AC3E}">
        <p14:creationId xmlns:p14="http://schemas.microsoft.com/office/powerpoint/2010/main" val="98333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063" eaLnBrk="0" hangingPunct="0">
              <a:defRPr>
                <a:solidFill>
                  <a:schemeClr val="tx1"/>
                </a:solidFill>
                <a:latin typeface="Tahoma" pitchFamily="34" charset="0"/>
              </a:defRPr>
            </a:lvl1pPr>
            <a:lvl2pPr marL="709339" indent="-272823" defTabSz="876063" eaLnBrk="0" hangingPunct="0">
              <a:defRPr>
                <a:solidFill>
                  <a:schemeClr val="tx1"/>
                </a:solidFill>
                <a:latin typeface="Tahoma" pitchFamily="34" charset="0"/>
              </a:defRPr>
            </a:lvl2pPr>
            <a:lvl3pPr marL="1091289" indent="-218258" defTabSz="876063" eaLnBrk="0" hangingPunct="0">
              <a:defRPr>
                <a:solidFill>
                  <a:schemeClr val="tx1"/>
                </a:solidFill>
                <a:latin typeface="Tahoma" pitchFamily="34" charset="0"/>
              </a:defRPr>
            </a:lvl3pPr>
            <a:lvl4pPr marL="1527806" indent="-218258" defTabSz="876063" eaLnBrk="0" hangingPunct="0">
              <a:defRPr>
                <a:solidFill>
                  <a:schemeClr val="tx1"/>
                </a:solidFill>
                <a:latin typeface="Tahoma" pitchFamily="34" charset="0"/>
              </a:defRPr>
            </a:lvl4pPr>
            <a:lvl5pPr marL="1964322" indent="-218258" defTabSz="876063" eaLnBrk="0" hangingPunct="0">
              <a:defRPr>
                <a:solidFill>
                  <a:schemeClr val="tx1"/>
                </a:solidFill>
                <a:latin typeface="Tahoma" pitchFamily="34" charset="0"/>
              </a:defRPr>
            </a:lvl5pPr>
            <a:lvl6pPr marL="2400837" indent="-218258" defTabSz="876063" eaLnBrk="0" fontAlgn="base" hangingPunct="0">
              <a:spcBef>
                <a:spcPct val="0"/>
              </a:spcBef>
              <a:spcAft>
                <a:spcPct val="0"/>
              </a:spcAft>
              <a:defRPr>
                <a:solidFill>
                  <a:schemeClr val="tx1"/>
                </a:solidFill>
                <a:latin typeface="Tahoma" pitchFamily="34" charset="0"/>
              </a:defRPr>
            </a:lvl6pPr>
            <a:lvl7pPr marL="2837354" indent="-218258" defTabSz="876063" eaLnBrk="0" fontAlgn="base" hangingPunct="0">
              <a:spcBef>
                <a:spcPct val="0"/>
              </a:spcBef>
              <a:spcAft>
                <a:spcPct val="0"/>
              </a:spcAft>
              <a:defRPr>
                <a:solidFill>
                  <a:schemeClr val="tx1"/>
                </a:solidFill>
                <a:latin typeface="Tahoma" pitchFamily="34" charset="0"/>
              </a:defRPr>
            </a:lvl7pPr>
            <a:lvl8pPr marL="3273869" indent="-218258" defTabSz="876063" eaLnBrk="0" fontAlgn="base" hangingPunct="0">
              <a:spcBef>
                <a:spcPct val="0"/>
              </a:spcBef>
              <a:spcAft>
                <a:spcPct val="0"/>
              </a:spcAft>
              <a:defRPr>
                <a:solidFill>
                  <a:schemeClr val="tx1"/>
                </a:solidFill>
                <a:latin typeface="Tahoma" pitchFamily="34" charset="0"/>
              </a:defRPr>
            </a:lvl8pPr>
            <a:lvl9pPr marL="3710384" indent="-218258" defTabSz="876063" eaLnBrk="0" fontAlgn="base" hangingPunct="0">
              <a:spcBef>
                <a:spcPct val="0"/>
              </a:spcBef>
              <a:spcAft>
                <a:spcPct val="0"/>
              </a:spcAft>
              <a:defRPr>
                <a:solidFill>
                  <a:schemeClr val="tx1"/>
                </a:solidFill>
                <a:latin typeface="Tahoma" pitchFamily="34" charset="0"/>
              </a:defRPr>
            </a:lvl9pPr>
          </a:lstStyle>
          <a:p>
            <a:pPr eaLnBrk="1" hangingPunct="1"/>
            <a:fld id="{5706E8DA-D1D7-4156-9925-B8ED73F3E997}" type="slidenum">
              <a:rPr lang="en-US" altLang="en-US" smtClean="0">
                <a:latin typeface="Arial" charset="0"/>
              </a:rPr>
              <a:pPr eaLnBrk="1" hangingPunct="1"/>
              <a:t>22</a:t>
            </a:fld>
            <a:endParaRPr lang="en-US" altLang="en-US" dirty="0">
              <a:latin typeface="Arial" charset="0"/>
            </a:endParaRPr>
          </a:p>
        </p:txBody>
      </p:sp>
    </p:spTree>
    <p:extLst>
      <p:ext uri="{BB962C8B-B14F-4D97-AF65-F5344CB8AC3E}">
        <p14:creationId xmlns:p14="http://schemas.microsoft.com/office/powerpoint/2010/main" val="323228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SOS CONSULTING GROUP</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93249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SOS CONSULTING GROUP</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18875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SOS CONSULTING GROUP</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52078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SOS CONSULTING GROUP</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42236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SOS CONSULTING GROUP</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7782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SOS CONSULTING GROUP</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81786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SOS CONSULTING GROUP</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43102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SOS CONSULTING GROUP</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68290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SOS CONSULTING GROUP</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53274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SOS CONSULTING GROUP</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252323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SOS CONSULTING GROUP</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F94431-08EA-4B6D-97C0-D37A0FB40381}" type="slidenum">
              <a:rPr lang="en-US" smtClean="0"/>
              <a:t>‹#›</a:t>
            </a:fld>
            <a:endParaRPr lang="en-US" dirty="0"/>
          </a:p>
        </p:txBody>
      </p:sp>
    </p:spTree>
    <p:extLst>
      <p:ext uri="{BB962C8B-B14F-4D97-AF65-F5344CB8AC3E}">
        <p14:creationId xmlns:p14="http://schemas.microsoft.com/office/powerpoint/2010/main" val="37386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SOS CONSULTING GROUP</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94431-08EA-4B6D-97C0-D37A0FB40381}" type="slidenum">
              <a:rPr lang="en-US" smtClean="0"/>
              <a:t>‹#›</a:t>
            </a:fld>
            <a:endParaRPr lang="en-US" dirty="0"/>
          </a:p>
        </p:txBody>
      </p:sp>
    </p:spTree>
    <p:extLst>
      <p:ext uri="{BB962C8B-B14F-4D97-AF65-F5344CB8AC3E}">
        <p14:creationId xmlns:p14="http://schemas.microsoft.com/office/powerpoint/2010/main" val="322099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71aaccda-4e09-49f1-aecd-3d720337660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cid:71aaccda-4e09-49f1-aecd-3d7203376608" TargetMode="External"/><Relationship Id="rId4" Type="http://schemas.openxmlformats.org/officeDocument/2006/relationships/diagramLayout" Target="../diagrams/layout1.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cid:71aaccda-4e09-49f1-aecd-3d720337660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cid:71aaccda-4e09-49f1-aecd-3d7203376608"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tuvel.com/blog/2012/01/26/leveraging-social-media-partnerships-for-your-event/" TargetMode="External"/><Relationship Id="rId4" Type="http://schemas.openxmlformats.org/officeDocument/2006/relationships/image" Target="../media/image20.jpg&amp;ehk=yTJxhrn"/></Relationships>
</file>

<file path=ppt/slides/_rels/slide27.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hnwb.nl/focus-of-niet/" TargetMode="External"/><Relationship Id="rId4" Type="http://schemas.openxmlformats.org/officeDocument/2006/relationships/image" Target="../media/image21.jpg&amp;ehk=eJDsMvluvRm2Cr4m64I3SA&amp;r=0&amp;pid=OfficeInsert"/></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cid:71aaccda-4e09-49f1-aecd-3d7203376608"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cid:71aaccda-4e09-49f1-aecd-3d720337660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71aaccda-4e09-49f1-aecd-3d720337660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71aaccda-4e09-49f1-aecd-3d7203376608"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cid:71aaccda-4e09-49f1-aecd-3d72033766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71aaccda-4e09-49f1-aecd-3d72033766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6"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706" y="498622"/>
            <a:ext cx="7580588" cy="5857728"/>
          </a:xfrm>
          <a:prstGeom prst="rect">
            <a:avLst/>
          </a:prstGeom>
        </p:spPr>
      </p:pic>
    </p:spTree>
    <p:extLst>
      <p:ext uri="{BB962C8B-B14F-4D97-AF65-F5344CB8AC3E}">
        <p14:creationId xmlns:p14="http://schemas.microsoft.com/office/powerpoint/2010/main" val="164053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38696" y="717512"/>
            <a:ext cx="10999358" cy="5201424"/>
          </a:xfrm>
          <a:prstGeom prst="rect">
            <a:avLst/>
          </a:prstGeom>
          <a:noFill/>
        </p:spPr>
        <p:txBody>
          <a:bodyPr wrap="none" rtlCol="0">
            <a:spAutoFit/>
          </a:bodyPr>
          <a:lstStyle/>
          <a:p>
            <a:endParaRPr lang="en-US" sz="3200" dirty="0">
              <a:solidFill>
                <a:schemeClr val="accent1">
                  <a:lumMod val="75000"/>
                </a:schemeClr>
              </a:solidFill>
              <a:cs typeface="Times New Roman" panose="02020603050405020304" pitchFamily="18" charset="0"/>
            </a:endParaRPr>
          </a:p>
          <a:p>
            <a:pPr algn="ctr"/>
            <a:r>
              <a:rPr lang="en-US" sz="4000" dirty="0">
                <a:solidFill>
                  <a:schemeClr val="accent1">
                    <a:lumMod val="75000"/>
                  </a:schemeClr>
                </a:solidFill>
                <a:cs typeface="Times New Roman" panose="02020603050405020304" pitchFamily="18" charset="0"/>
              </a:rPr>
              <a:t>How Did a Rapidly Changing Recruitment Landscape</a:t>
            </a:r>
          </a:p>
          <a:p>
            <a:pPr algn="ctr"/>
            <a:r>
              <a:rPr lang="en-US" sz="4000" dirty="0">
                <a:solidFill>
                  <a:schemeClr val="accent1">
                    <a:lumMod val="75000"/>
                  </a:schemeClr>
                </a:solidFill>
                <a:cs typeface="Times New Roman" panose="02020603050405020304" pitchFamily="18" charset="0"/>
              </a:rPr>
              <a:t>Influence MCLA’s Strategic Plan?</a:t>
            </a:r>
          </a:p>
          <a:p>
            <a:endParaRPr lang="en-US" sz="3200" dirty="0">
              <a:solidFill>
                <a:schemeClr val="accent1">
                  <a:lumMod val="75000"/>
                </a:schemeClr>
              </a:solidFill>
              <a:cs typeface="Times New Roman" panose="02020603050405020304" pitchFamily="18" charset="0"/>
            </a:endParaRPr>
          </a:p>
          <a:p>
            <a:pPr algn="ctr"/>
            <a:endParaRPr lang="en-US" sz="2800" dirty="0">
              <a:cs typeface="Times New Roman" panose="02020603050405020304" pitchFamily="18" charset="0"/>
            </a:endParaRPr>
          </a:p>
          <a:p>
            <a:pPr algn="ctr"/>
            <a:endParaRPr lang="en-US" sz="2800" dirty="0">
              <a:cs typeface="Times New Roman" panose="02020603050405020304" pitchFamily="18" charset="0"/>
            </a:endParaRPr>
          </a:p>
          <a:p>
            <a:pPr algn="ctr"/>
            <a:endParaRPr lang="en-US" sz="2800" dirty="0">
              <a:cs typeface="Times New Roman" panose="02020603050405020304" pitchFamily="18" charset="0"/>
            </a:endParaRPr>
          </a:p>
          <a:p>
            <a:pPr algn="ctr"/>
            <a:endParaRPr lang="en-US" sz="2800" dirty="0">
              <a:cs typeface="Times New Roman" panose="02020603050405020304" pitchFamily="18" charset="0"/>
            </a:endParaRPr>
          </a:p>
          <a:p>
            <a:pPr algn="ctr"/>
            <a:r>
              <a:rPr lang="en-US" sz="2400" dirty="0">
                <a:cs typeface="Times New Roman" panose="02020603050405020304" pitchFamily="18" charset="0"/>
              </a:rPr>
              <a:t>Gina Puc ’07</a:t>
            </a:r>
          </a:p>
          <a:p>
            <a:pPr algn="ctr"/>
            <a:r>
              <a:rPr lang="en-US" sz="2000" dirty="0">
                <a:cs typeface="Times New Roman" panose="02020603050405020304" pitchFamily="18" charset="0"/>
              </a:rPr>
              <a:t>Director of Admission</a:t>
            </a:r>
          </a:p>
          <a:p>
            <a:endParaRPr lang="en-US" sz="3200" dirty="0">
              <a:solidFill>
                <a:schemeClr val="accent1">
                  <a:lumMod val="75000"/>
                </a:schemeClr>
              </a:solidFill>
              <a:cs typeface="Times New Roman" panose="02020603050405020304" pitchFamily="18" charset="0"/>
            </a:endParaRPr>
          </a:p>
        </p:txBody>
      </p:sp>
      <p:pic>
        <p:nvPicPr>
          <p:cNvPr id="9" name="Picture 8"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1" y="2678172"/>
            <a:ext cx="2123148" cy="1583095"/>
          </a:xfrm>
          <a:prstGeom prst="rect">
            <a:avLst/>
          </a:prstGeom>
        </p:spPr>
      </p:pic>
    </p:spTree>
    <p:extLst>
      <p:ext uri="{BB962C8B-B14F-4D97-AF65-F5344CB8AC3E}">
        <p14:creationId xmlns:p14="http://schemas.microsoft.com/office/powerpoint/2010/main" val="73139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2"/>
          <p:cNvSpPr txBox="1">
            <a:spLocks noChangeArrowheads="1"/>
          </p:cNvSpPr>
          <p:nvPr/>
        </p:nvSpPr>
        <p:spPr bwMode="auto">
          <a:xfrm>
            <a:off x="1435630" y="1131614"/>
            <a:ext cx="8849498" cy="4832092"/>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indent="0" eaLnBrk="1" hangingPunct="1">
              <a:defRPr/>
            </a:pPr>
            <a:r>
              <a:rPr lang="en-US" sz="2800" b="1" dirty="0">
                <a:latin typeface="+mn-lt"/>
                <a:cs typeface="Times New Roman" pitchFamily="18" charset="0"/>
              </a:rPr>
              <a:t>		</a:t>
            </a:r>
          </a:p>
          <a:p>
            <a:pPr marL="285750" indent="-285750" eaLnBrk="1" hangingPunct="1">
              <a:buFont typeface="Arial" panose="020B0604020202020204" pitchFamily="34" charset="0"/>
              <a:buChar char="•"/>
              <a:defRPr/>
            </a:pPr>
            <a:r>
              <a:rPr lang="en-US" sz="2400" dirty="0">
                <a:latin typeface="+mn-lt"/>
                <a:cs typeface="Times New Roman" pitchFamily="18" charset="0"/>
              </a:rPr>
              <a:t>Tuition Discounting- 49.1%</a:t>
            </a:r>
          </a:p>
          <a:p>
            <a:pPr marL="1028700" lvl="1" eaLnBrk="1" hangingPunct="1">
              <a:buFont typeface="Arial" panose="020B0604020202020204" pitchFamily="34" charset="0"/>
              <a:buChar char="•"/>
              <a:defRPr/>
            </a:pPr>
            <a:r>
              <a:rPr lang="en-US" sz="2000" i="1" dirty="0">
                <a:latin typeface="+mn-lt"/>
                <a:cs typeface="Times New Roman" pitchFamily="18" charset="0"/>
              </a:rPr>
              <a:t>25% of institutions are over 50%!</a:t>
            </a:r>
          </a:p>
          <a:p>
            <a:pPr lvl="1" indent="0" eaLnBrk="1" hangingPunct="1">
              <a:defRPr/>
            </a:pPr>
            <a:endParaRPr lang="en-US" sz="2400" dirty="0">
              <a:latin typeface="+mn-lt"/>
              <a:cs typeface="Times New Roman" pitchFamily="18" charset="0"/>
            </a:endParaRPr>
          </a:p>
          <a:p>
            <a:pPr marL="285750" indent="-285750" eaLnBrk="1" hangingPunct="1">
              <a:buFont typeface="Arial" panose="020B0604020202020204" pitchFamily="34" charset="0"/>
              <a:buChar char="•"/>
              <a:defRPr/>
            </a:pPr>
            <a:r>
              <a:rPr lang="en-US" sz="2400" dirty="0">
                <a:latin typeface="+mn-lt"/>
                <a:cs typeface="Times New Roman" pitchFamily="18" charset="0"/>
              </a:rPr>
              <a:t>More and Earlier </a:t>
            </a:r>
            <a:r>
              <a:rPr lang="en-US" sz="2400" dirty="0" smtClean="0">
                <a:latin typeface="+mn-lt"/>
                <a:cs typeface="Times New Roman" pitchFamily="18" charset="0"/>
              </a:rPr>
              <a:t>Applications/Yield </a:t>
            </a:r>
            <a:r>
              <a:rPr lang="en-US" sz="2400" dirty="0">
                <a:latin typeface="+mn-lt"/>
                <a:cs typeface="Times New Roman" pitchFamily="18" charset="0"/>
              </a:rPr>
              <a:t>Down</a:t>
            </a:r>
          </a:p>
          <a:p>
            <a:pPr marL="1085850" lvl="1" indent="-342900" eaLnBrk="1" hangingPunct="1">
              <a:buFont typeface="Arial" panose="020B0604020202020204" pitchFamily="34" charset="0"/>
              <a:buChar char="•"/>
              <a:defRPr/>
            </a:pPr>
            <a:r>
              <a:rPr lang="en-US" sz="2000" i="1" dirty="0">
                <a:latin typeface="+mn-lt"/>
                <a:cs typeface="Times New Roman" pitchFamily="18" charset="0"/>
              </a:rPr>
              <a:t>36% of H.S. seniors apply to 7 or more colleges</a:t>
            </a:r>
            <a:r>
              <a:rPr lang="en-US" sz="2000" i="1" dirty="0" smtClean="0">
                <a:latin typeface="+mn-lt"/>
                <a:cs typeface="Times New Roman" pitchFamily="18" charset="0"/>
              </a:rPr>
              <a:t>.</a:t>
            </a:r>
          </a:p>
          <a:p>
            <a:pPr marL="1085850" lvl="1" indent="-342900" eaLnBrk="1" hangingPunct="1">
              <a:buFont typeface="Arial" panose="020B0604020202020204" pitchFamily="34" charset="0"/>
              <a:buChar char="•"/>
              <a:defRPr/>
            </a:pPr>
            <a:r>
              <a:rPr lang="en-US" sz="2000" i="1" dirty="0" smtClean="0">
                <a:latin typeface="+mn-lt"/>
                <a:cs typeface="Times New Roman" pitchFamily="18" charset="0"/>
              </a:rPr>
              <a:t>Students stay close to home</a:t>
            </a:r>
          </a:p>
          <a:p>
            <a:pPr marL="1085850" lvl="1" indent="-342900" eaLnBrk="1" hangingPunct="1">
              <a:buFont typeface="Arial" panose="020B0604020202020204" pitchFamily="34" charset="0"/>
              <a:buChar char="•"/>
              <a:defRPr/>
            </a:pPr>
            <a:r>
              <a:rPr lang="en-US" sz="2000" i="1" dirty="0" smtClean="0">
                <a:latin typeface="+mn-lt"/>
                <a:cs typeface="Times New Roman" pitchFamily="18" charset="0"/>
              </a:rPr>
              <a:t>Changing visit patterns</a:t>
            </a:r>
          </a:p>
          <a:p>
            <a:pPr eaLnBrk="1" hangingPunct="1">
              <a:defRPr/>
            </a:pPr>
            <a:endParaRPr lang="en-US" sz="2400" dirty="0">
              <a:latin typeface="+mn-lt"/>
              <a:cs typeface="Times New Roman" pitchFamily="18" charset="0"/>
            </a:endParaRPr>
          </a:p>
          <a:p>
            <a:pPr marL="285750" indent="-285750" eaLnBrk="1" hangingPunct="1">
              <a:buFont typeface="Arial" panose="020B0604020202020204" pitchFamily="34" charset="0"/>
              <a:buChar char="•"/>
              <a:defRPr/>
            </a:pPr>
            <a:r>
              <a:rPr lang="en-US" sz="2400" dirty="0">
                <a:latin typeface="+mn-lt"/>
                <a:cs typeface="Times New Roman" pitchFamily="18" charset="0"/>
              </a:rPr>
              <a:t>Larger Financial </a:t>
            </a:r>
            <a:r>
              <a:rPr lang="en-US" sz="2400" dirty="0" smtClean="0">
                <a:latin typeface="+mn-lt"/>
                <a:cs typeface="Times New Roman" pitchFamily="18" charset="0"/>
              </a:rPr>
              <a:t>Need/ “Free Tuition” Programs</a:t>
            </a:r>
            <a:endParaRPr lang="en-US" sz="2400" dirty="0">
              <a:latin typeface="+mn-lt"/>
              <a:cs typeface="Times New Roman" pitchFamily="18" charset="0"/>
            </a:endParaRPr>
          </a:p>
          <a:p>
            <a:pPr marL="285750" indent="-285750" eaLnBrk="1" hangingPunct="1">
              <a:buFont typeface="Arial" panose="020B0604020202020204" pitchFamily="34" charset="0"/>
              <a:buChar char="•"/>
              <a:defRPr/>
            </a:pPr>
            <a:endParaRPr lang="en-US" sz="2400" dirty="0">
              <a:latin typeface="+mn-lt"/>
              <a:cs typeface="Times New Roman" pitchFamily="18" charset="0"/>
            </a:endParaRPr>
          </a:p>
          <a:p>
            <a:pPr marL="285750" indent="-285750" eaLnBrk="1" hangingPunct="1">
              <a:buFont typeface="Arial" panose="020B0604020202020204" pitchFamily="34" charset="0"/>
              <a:buChar char="•"/>
              <a:defRPr/>
            </a:pPr>
            <a:r>
              <a:rPr lang="en-US" sz="2400" dirty="0">
                <a:latin typeface="+mn-lt"/>
                <a:cs typeface="Times New Roman" pitchFamily="18" charset="0"/>
              </a:rPr>
              <a:t>Increased Cost to Recruit Students</a:t>
            </a:r>
          </a:p>
          <a:p>
            <a:pPr algn="ctr" eaLnBrk="1" hangingPunct="1">
              <a:defRPr/>
            </a:pPr>
            <a:r>
              <a:rPr lang="en-US" sz="2000" b="1" dirty="0">
                <a:latin typeface="+mn-lt"/>
                <a:cs typeface="Times New Roman" pitchFamily="18" charset="0"/>
              </a:rPr>
              <a:t>	</a:t>
            </a:r>
            <a:endParaRPr lang="en-US" sz="2000" dirty="0">
              <a:latin typeface="+mn-lt"/>
            </a:endParaRPr>
          </a:p>
          <a:p>
            <a:pPr eaLnBrk="1" hangingPunct="1">
              <a:defRPr/>
            </a:pPr>
            <a:r>
              <a:rPr lang="en-US" sz="1200" dirty="0">
                <a:latin typeface="+mn-lt"/>
              </a:rPr>
              <a:t>Source: </a:t>
            </a:r>
            <a:r>
              <a:rPr lang="en-US" sz="1200" i="1" dirty="0">
                <a:latin typeface="+mn-lt"/>
              </a:rPr>
              <a:t>NACAC State of College Admissions, 2015</a:t>
            </a:r>
          </a:p>
        </p:txBody>
      </p:sp>
      <p:sp>
        <p:nvSpPr>
          <p:cNvPr id="5" name="Rectangle 4"/>
          <p:cNvSpPr/>
          <p:nvPr/>
        </p:nvSpPr>
        <p:spPr>
          <a:xfrm>
            <a:off x="726989" y="495812"/>
            <a:ext cx="8568432" cy="707886"/>
          </a:xfrm>
          <a:prstGeom prst="rect">
            <a:avLst/>
          </a:prstGeom>
        </p:spPr>
        <p:txBody>
          <a:bodyPr wrap="square">
            <a:spAutoFit/>
          </a:bodyPr>
          <a:lstStyle/>
          <a:p>
            <a:pPr>
              <a:defRPr/>
            </a:pPr>
            <a:r>
              <a:rPr lang="en-US" sz="4000" dirty="0">
                <a:solidFill>
                  <a:schemeClr val="accent1">
                    <a:lumMod val="75000"/>
                  </a:schemeClr>
                </a:solidFill>
                <a:latin typeface="Calibri" panose="020F0502020204030204" pitchFamily="34" charset="0"/>
                <a:cs typeface="Times New Roman" panose="02020603050405020304" pitchFamily="18" charset="0"/>
              </a:rPr>
              <a:t>Conditions Driving Enrollment Decisions</a:t>
            </a:r>
          </a:p>
        </p:txBody>
      </p:sp>
      <p:pic>
        <p:nvPicPr>
          <p:cNvPr id="8" name="Picture 7" descr="cid:71aaccda-4e09-49f1-aecd-3d7203376608"/>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172545753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mn-lt"/>
                <a:cs typeface="Times New Roman" panose="02020603050405020304" pitchFamily="18" charset="0"/>
              </a:rPr>
              <a:t>Fall 2017 Admitted Student Questionnaire Results</a:t>
            </a:r>
            <a:r>
              <a:rPr lang="en-US" sz="4000" u="sng" dirty="0">
                <a:solidFill>
                  <a:schemeClr val="accent1">
                    <a:lumMod val="75000"/>
                  </a:schemeClr>
                </a:solidFill>
                <a:latin typeface="+mn-lt"/>
                <a:cs typeface="Times New Roman" panose="02020603050405020304" pitchFamily="18" charset="0"/>
              </a:rPr>
              <a:t/>
            </a:r>
            <a:br>
              <a:rPr lang="en-US" sz="4000" u="sng" dirty="0">
                <a:solidFill>
                  <a:schemeClr val="accent1">
                    <a:lumMod val="75000"/>
                  </a:schemeClr>
                </a:solidFill>
                <a:latin typeface="+mn-lt"/>
                <a:cs typeface="Times New Roman" panose="02020603050405020304" pitchFamily="18" charset="0"/>
              </a:rPr>
            </a:br>
            <a:endParaRPr lang="en-US" sz="4000"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pPr marL="114300" indent="0">
              <a:buNone/>
            </a:pPr>
            <a:endParaRPr lang="en-US" sz="2400" dirty="0">
              <a:solidFill>
                <a:schemeClr val="tx2"/>
              </a:solidFill>
              <a:latin typeface="Times New Roman" panose="02020603050405020304" pitchFamily="18" charset="0"/>
              <a:cs typeface="Times New Roman" panose="02020603050405020304" pitchFamily="18" charset="0"/>
            </a:endParaRPr>
          </a:p>
          <a:p>
            <a:pPr lvl="2"/>
            <a:endParaRPr lang="en-US" dirty="0">
              <a:solidFill>
                <a:schemeClr val="tx2"/>
              </a:solidFill>
              <a:latin typeface="Times New Roman" panose="02020603050405020304" pitchFamily="18" charset="0"/>
              <a:cs typeface="Times New Roman" panose="02020603050405020304" pitchFamily="18" charset="0"/>
            </a:endParaRPr>
          </a:p>
          <a:p>
            <a:pPr marL="777240" lvl="2" indent="0">
              <a:buNone/>
            </a:pPr>
            <a:endParaRPr lang="en-US" dirty="0">
              <a:solidFill>
                <a:schemeClr val="tx2"/>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61419" y="1616547"/>
            <a:ext cx="4084938" cy="4194482"/>
          </a:xfrm>
          <a:prstGeom prst="rect">
            <a:avLst/>
          </a:prstGeom>
        </p:spPr>
        <p:txBody>
          <a:bodyPr wrap="square" numCol="1">
            <a:spAutoFit/>
          </a:bodyPr>
          <a:lstStyle/>
          <a:p>
            <a:pPr>
              <a:lnSpc>
                <a:spcPct val="115000"/>
              </a:lnSpc>
              <a:spcAft>
                <a:spcPts val="1000"/>
              </a:spcAft>
            </a:pPr>
            <a:r>
              <a:rPr lang="en-US" sz="2400" b="1" dirty="0">
                <a:ea typeface="Calibri" panose="020F0502020204030204" pitchFamily="34" charset="0"/>
                <a:cs typeface="Times New Roman" panose="02020603050405020304" pitchFamily="18" charset="0"/>
              </a:rPr>
              <a:t>Characteristics students rated </a:t>
            </a:r>
            <a:r>
              <a:rPr lang="en-US" sz="2400" b="1" u="sng" dirty="0">
                <a:ea typeface="Calibri" panose="020F0502020204030204" pitchFamily="34" charset="0"/>
                <a:cs typeface="Times New Roman" panose="02020603050405020304" pitchFamily="18" charset="0"/>
              </a:rPr>
              <a:t>very important</a:t>
            </a:r>
            <a:r>
              <a:rPr lang="en-US" sz="2400" u="sng" dirty="0">
                <a:ea typeface="Calibri" panose="020F0502020204030204" pitchFamily="34" charset="0"/>
                <a:cs typeface="Times New Roman" panose="02020603050405020304" pitchFamily="18" charset="0"/>
              </a:rPr>
              <a:t> </a:t>
            </a:r>
            <a:r>
              <a:rPr lang="en-US" sz="2400" b="1" dirty="0">
                <a:ea typeface="Calibri" panose="020F0502020204030204" pitchFamily="34" charset="0"/>
                <a:cs typeface="Times New Roman" panose="02020603050405020304" pitchFamily="18" charset="0"/>
              </a:rPr>
              <a:t>and</a:t>
            </a:r>
            <a:r>
              <a:rPr lang="en-US" sz="2400" b="1" dirty="0">
                <a:solidFill>
                  <a:schemeClr val="tx2"/>
                </a:solidFill>
                <a:ea typeface="Calibri" panose="020F0502020204030204" pitchFamily="34" charset="0"/>
                <a:cs typeface="Times New Roman" panose="02020603050405020304" pitchFamily="18" charset="0"/>
              </a:rPr>
              <a:t> </a:t>
            </a:r>
            <a:r>
              <a:rPr lang="en-US" sz="2400" b="1" dirty="0">
                <a:solidFill>
                  <a:srgbClr val="00B050"/>
                </a:solidFill>
                <a:ea typeface="Calibri" panose="020F0502020204030204" pitchFamily="34" charset="0"/>
                <a:cs typeface="Times New Roman" panose="02020603050405020304" pitchFamily="18" charset="0"/>
              </a:rPr>
              <a:t>MCLA rated higher</a:t>
            </a:r>
            <a:r>
              <a:rPr lang="en-US" sz="2400" b="1" dirty="0">
                <a:solidFill>
                  <a:srgbClr val="FF0000"/>
                </a:solidFill>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(than the means of all other colleges considered) </a:t>
            </a:r>
            <a:endParaRPr lang="en-US" sz="2400" dirty="0">
              <a:ea typeface="Calibri" panose="020F050202020403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US" sz="2400" dirty="0">
                <a:solidFill>
                  <a:srgbClr val="FF0000"/>
                </a:solidFill>
                <a:ea typeface="Calibri" panose="020F0502020204030204" pitchFamily="34" charset="0"/>
                <a:cs typeface="Times New Roman" panose="02020603050405020304" pitchFamily="18" charset="0"/>
              </a:rPr>
              <a:t>Cost of attendance</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Personal attention</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Quality of campus housing</a:t>
            </a:r>
          </a:p>
          <a:p>
            <a:pPr marL="342900" indent="-342900">
              <a:lnSpc>
                <a:spcPct val="115000"/>
              </a:lnSpc>
              <a:spcAft>
                <a:spcPts val="100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Value  for the price</a:t>
            </a:r>
          </a:p>
          <a:p>
            <a:r>
              <a:rPr lang="en-US" dirty="0">
                <a:solidFill>
                  <a:schemeClr val="tx2"/>
                </a:solidFill>
              </a:rPr>
              <a:t> </a:t>
            </a:r>
          </a:p>
          <a:p>
            <a:endParaRPr lang="en-US" dirty="0">
              <a:solidFill>
                <a:schemeClr val="tx2"/>
              </a:solidFill>
            </a:endParaRPr>
          </a:p>
        </p:txBody>
      </p:sp>
      <p:sp>
        <p:nvSpPr>
          <p:cNvPr id="6" name="TextBox 5"/>
          <p:cNvSpPr txBox="1"/>
          <p:nvPr/>
        </p:nvSpPr>
        <p:spPr>
          <a:xfrm>
            <a:off x="6096000" y="1616547"/>
            <a:ext cx="5257800" cy="4246291"/>
          </a:xfrm>
          <a:prstGeom prst="rect">
            <a:avLst/>
          </a:prstGeom>
          <a:noFill/>
        </p:spPr>
        <p:txBody>
          <a:bodyPr wrap="square" rtlCol="0">
            <a:spAutoFit/>
          </a:bodyPr>
          <a:lstStyle/>
          <a:p>
            <a:r>
              <a:rPr lang="en-US" sz="2400" b="1" dirty="0"/>
              <a:t>Characteristics listed as </a:t>
            </a:r>
            <a:r>
              <a:rPr lang="en-US" sz="2400" b="1" u="sng" dirty="0"/>
              <a:t>very important </a:t>
            </a:r>
            <a:r>
              <a:rPr lang="en-US" sz="2400" b="1" dirty="0"/>
              <a:t>and</a:t>
            </a:r>
            <a:r>
              <a:rPr lang="en-US" sz="2400" b="1" dirty="0">
                <a:solidFill>
                  <a:schemeClr val="tx2"/>
                </a:solidFill>
              </a:rPr>
              <a:t> </a:t>
            </a:r>
            <a:r>
              <a:rPr lang="en-US" sz="2400" b="1" dirty="0">
                <a:solidFill>
                  <a:srgbClr val="FF0000"/>
                </a:solidFill>
              </a:rPr>
              <a:t>MCLA ranked lower</a:t>
            </a:r>
            <a:r>
              <a:rPr lang="en-US" sz="2400" b="1" dirty="0">
                <a:solidFill>
                  <a:schemeClr val="tx2"/>
                </a:solidFill>
              </a:rPr>
              <a:t> </a:t>
            </a:r>
            <a:r>
              <a:rPr lang="en-US" sz="2400" b="1" dirty="0"/>
              <a:t>(</a:t>
            </a:r>
            <a:r>
              <a:rPr lang="en-US" sz="2400" dirty="0">
                <a:ea typeface="Calibri" panose="020F0502020204030204" pitchFamily="34" charset="0"/>
                <a:cs typeface="Times New Roman" panose="02020603050405020304" pitchFamily="18" charset="0"/>
              </a:rPr>
              <a:t>than the means of all other colleges considered)</a:t>
            </a:r>
            <a:r>
              <a:rPr lang="en-US" sz="2400" dirty="0"/>
              <a:t> :</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Academic reputation</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Quality of majors of interest</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Quality of academic facilities</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Surroundings</a:t>
            </a:r>
          </a:p>
          <a:p>
            <a:pPr marL="342900" indent="-342900">
              <a:lnSpc>
                <a:spcPct val="115000"/>
              </a:lnSpc>
              <a:buFont typeface="Symbol" panose="05050102010706020507" pitchFamily="18" charset="2"/>
              <a:buChar char=""/>
            </a:pPr>
            <a:r>
              <a:rPr lang="en-US" sz="2400" dirty="0">
                <a:ea typeface="Calibri" panose="020F0502020204030204" pitchFamily="34" charset="0"/>
                <a:cs typeface="Times New Roman" panose="02020603050405020304" pitchFamily="18" charset="0"/>
              </a:rPr>
              <a:t>Availability of majors</a:t>
            </a:r>
          </a:p>
          <a:p>
            <a:pPr marL="342900" indent="-342900">
              <a:lnSpc>
                <a:spcPct val="115000"/>
              </a:lnSpc>
              <a:spcAft>
                <a:spcPts val="100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Extra-curricular activities</a:t>
            </a:r>
          </a:p>
          <a:p>
            <a:endParaRPr lang="en-US" sz="2400" dirty="0"/>
          </a:p>
        </p:txBody>
      </p:sp>
      <p:sp>
        <p:nvSpPr>
          <p:cNvPr id="7" name="TextBox 6"/>
          <p:cNvSpPr txBox="1"/>
          <p:nvPr/>
        </p:nvSpPr>
        <p:spPr>
          <a:xfrm>
            <a:off x="1647567" y="5576634"/>
            <a:ext cx="7772641" cy="369332"/>
          </a:xfrm>
          <a:prstGeom prst="rect">
            <a:avLst/>
          </a:prstGeom>
          <a:solidFill>
            <a:schemeClr val="accent1">
              <a:lumMod val="20000"/>
              <a:lumOff val="80000"/>
            </a:schemeClr>
          </a:solidFill>
          <a:ln w="19050">
            <a:solidFill>
              <a:srgbClr val="C00000"/>
            </a:solidFill>
          </a:ln>
        </p:spPr>
        <p:txBody>
          <a:bodyPr wrap="none" rtlCol="0">
            <a:spAutoFit/>
          </a:bodyPr>
          <a:lstStyle/>
          <a:p>
            <a:r>
              <a:rPr lang="en-US" dirty="0"/>
              <a:t>These results were taken into consideration during the strategic planning process.</a:t>
            </a:r>
          </a:p>
        </p:txBody>
      </p:sp>
      <p:pic>
        <p:nvPicPr>
          <p:cNvPr id="11" name="Picture 10"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188021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38844" y="689957"/>
            <a:ext cx="10081953" cy="1508367"/>
          </a:xfrm>
        </p:spPr>
        <p:txBody>
          <a:bodyPr>
            <a:noAutofit/>
          </a:bodyPr>
          <a:lstStyle/>
          <a:p>
            <a:pPr algn="ctr"/>
            <a:r>
              <a:rPr lang="en-US" altLang="en-US" sz="4000" dirty="0">
                <a:solidFill>
                  <a:schemeClr val="accent1">
                    <a:lumMod val="75000"/>
                  </a:schemeClr>
                </a:solidFill>
                <a:latin typeface="+mn-lt"/>
              </a:rPr>
              <a:t>Thoughts on how the vision for 2022 will influence the future academic program at MCLA</a:t>
            </a:r>
          </a:p>
        </p:txBody>
      </p:sp>
      <p:sp>
        <p:nvSpPr>
          <p:cNvPr id="46083" name="Rectangle 3"/>
          <p:cNvSpPr>
            <a:spLocks noGrp="1" noChangeArrowheads="1"/>
          </p:cNvSpPr>
          <p:nvPr>
            <p:ph type="body" idx="1"/>
          </p:nvPr>
        </p:nvSpPr>
        <p:spPr>
          <a:xfrm>
            <a:off x="806513" y="3520990"/>
            <a:ext cx="10547287" cy="3581400"/>
          </a:xfrm>
        </p:spPr>
        <p:txBody>
          <a:bodyPr>
            <a:normAutofit/>
          </a:bodyPr>
          <a:lstStyle/>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r>
              <a:rPr lang="en-US" altLang="en-US" sz="2400" dirty="0" smtClean="0">
                <a:latin typeface="Calibri" panose="020F0502020204030204" pitchFamily="34" charset="0"/>
              </a:rPr>
              <a:t>Monica Joslin</a:t>
            </a:r>
            <a:endParaRPr lang="en-US" altLang="en-US" sz="2400" dirty="0">
              <a:latin typeface="Calibri" panose="020F0502020204030204" pitchFamily="34" charset="0"/>
            </a:endParaRPr>
          </a:p>
          <a:p>
            <a:pPr marL="0" indent="0" algn="ctr">
              <a:lnSpc>
                <a:spcPct val="80000"/>
              </a:lnSpc>
              <a:buNone/>
            </a:pPr>
            <a:r>
              <a:rPr lang="en-US" altLang="en-US" sz="2000" dirty="0" smtClean="0">
                <a:latin typeface="Calibri" panose="020F0502020204030204" pitchFamily="34" charset="0"/>
              </a:rPr>
              <a:t>Dean </a:t>
            </a:r>
            <a:r>
              <a:rPr lang="en-US" altLang="en-US" sz="2000" dirty="0">
                <a:latin typeface="Calibri" panose="020F0502020204030204" pitchFamily="34" charset="0"/>
              </a:rPr>
              <a:t>of Academic Affairs</a:t>
            </a:r>
            <a:endParaRPr lang="en-US" altLang="en-US" sz="1600" dirty="0">
              <a:latin typeface="Calibri" panose="020F0502020204030204" pitchFamily="34" charset="0"/>
            </a:endParaRPr>
          </a:p>
        </p:txBody>
      </p:sp>
      <p:sp>
        <p:nvSpPr>
          <p:cNvPr id="3" name="TextBox 2"/>
          <p:cNvSpPr txBox="1"/>
          <p:nvPr/>
        </p:nvSpPr>
        <p:spPr>
          <a:xfrm>
            <a:off x="4349578" y="3336324"/>
            <a:ext cx="184731" cy="369332"/>
          </a:xfrm>
          <a:prstGeom prst="rect">
            <a:avLst/>
          </a:prstGeom>
          <a:noFill/>
        </p:spPr>
        <p:txBody>
          <a:bodyPr wrap="none" rtlCol="0">
            <a:spAutoFit/>
          </a:bodyPr>
          <a:lstStyle/>
          <a:p>
            <a:endParaRPr lang="en-US" dirty="0"/>
          </a:p>
        </p:txBody>
      </p:sp>
      <p:pic>
        <p:nvPicPr>
          <p:cNvPr id="13" name="Picture 12"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276" y="2382280"/>
            <a:ext cx="2385110" cy="1908088"/>
          </a:xfrm>
          <a:prstGeom prst="rect">
            <a:avLst/>
          </a:prstGeom>
        </p:spPr>
      </p:pic>
    </p:spTree>
    <p:extLst>
      <p:ext uri="{BB962C8B-B14F-4D97-AF65-F5344CB8AC3E}">
        <p14:creationId xmlns:p14="http://schemas.microsoft.com/office/powerpoint/2010/main" val="861447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838200" y="365126"/>
            <a:ext cx="10515600" cy="1325563"/>
          </a:xfrm>
        </p:spPr>
        <p:txBody>
          <a:bodyPr rtlCol="0">
            <a:normAutofit fontScale="90000"/>
          </a:bodyPr>
          <a:lstStyle/>
          <a:p>
            <a:pPr>
              <a:defRPr/>
            </a:pPr>
            <a:r>
              <a:rPr lang="en-US" altLang="en-US" dirty="0" smtClean="0">
                <a:solidFill>
                  <a:schemeClr val="accent1">
                    <a:lumMod val="75000"/>
                  </a:schemeClr>
                </a:solidFill>
                <a:latin typeface="+mn-lt"/>
              </a:rPr>
              <a:t>Vision-Advancing Academic Program in Five Years</a:t>
            </a:r>
            <a:br>
              <a:rPr lang="en-US" altLang="en-US" dirty="0" smtClean="0">
                <a:solidFill>
                  <a:schemeClr val="accent1">
                    <a:lumMod val="75000"/>
                  </a:schemeClr>
                </a:solidFill>
                <a:latin typeface="+mn-lt"/>
              </a:rPr>
            </a:br>
            <a:r>
              <a:rPr lang="en-US" altLang="en-US" sz="3100" dirty="0" smtClean="0">
                <a:solidFill>
                  <a:schemeClr val="accent1">
                    <a:lumMod val="75000"/>
                  </a:schemeClr>
                </a:solidFill>
                <a:latin typeface="+mn-lt"/>
              </a:rPr>
              <a:t>What </a:t>
            </a:r>
            <a:r>
              <a:rPr lang="en-US" altLang="en-US" sz="3100" dirty="0">
                <a:solidFill>
                  <a:schemeClr val="accent1">
                    <a:lumMod val="75000"/>
                  </a:schemeClr>
                </a:solidFill>
                <a:latin typeface="+mn-lt"/>
              </a:rPr>
              <a:t>will be different? Where will our focus be?</a:t>
            </a:r>
            <a:r>
              <a:rPr lang="en-US" altLang="en-US" sz="4000" dirty="0">
                <a:solidFill>
                  <a:schemeClr val="accent1">
                    <a:lumMod val="75000"/>
                  </a:schemeClr>
                </a:solidFill>
                <a:latin typeface="+mn-lt"/>
              </a:rPr>
              <a:t/>
            </a:r>
            <a:br>
              <a:rPr lang="en-US" altLang="en-US" sz="4000" dirty="0">
                <a:solidFill>
                  <a:schemeClr val="accent1">
                    <a:lumMod val="75000"/>
                  </a:schemeClr>
                </a:solidFill>
                <a:latin typeface="+mn-lt"/>
              </a:rPr>
            </a:br>
            <a:endParaRPr lang="en-US" altLang="en-US" sz="2800" dirty="0">
              <a:solidFill>
                <a:schemeClr val="accent1">
                  <a:lumMod val="75000"/>
                </a:schemeClr>
              </a:solidFill>
              <a:latin typeface="+mn-lt"/>
            </a:endParaRPr>
          </a:p>
        </p:txBody>
      </p:sp>
      <p:sp>
        <p:nvSpPr>
          <p:cNvPr id="5" name="Content Placeholder 2"/>
          <p:cNvSpPr>
            <a:spLocks noGrp="1"/>
          </p:cNvSpPr>
          <p:nvPr>
            <p:ph idx="1"/>
          </p:nvPr>
        </p:nvSpPr>
        <p:spPr>
          <a:xfrm>
            <a:off x="937054" y="1583285"/>
            <a:ext cx="6655237" cy="5061704"/>
          </a:xfrm>
        </p:spPr>
        <p:txBody>
          <a:bodyPr>
            <a:normAutofit/>
          </a:bodyPr>
          <a:lstStyle/>
          <a:p>
            <a:pPr marL="0" indent="0">
              <a:spcAft>
                <a:spcPts val="1200"/>
              </a:spcAft>
              <a:buNone/>
            </a:pPr>
            <a:r>
              <a:rPr lang="en-US" sz="2400" b="1" dirty="0"/>
              <a:t>Focus on creating and expanding quality, relevant academic programs</a:t>
            </a:r>
          </a:p>
          <a:p>
            <a:pPr lvl="0">
              <a:spcAft>
                <a:spcPts val="1200"/>
              </a:spcAft>
            </a:pPr>
            <a:r>
              <a:rPr lang="en-US" sz="2400" dirty="0"/>
              <a:t>Create, revise, expand undergraduate and graduate academic degrees and programs using an </a:t>
            </a:r>
            <a:r>
              <a:rPr lang="en-US" sz="2400" b="1" dirty="0"/>
              <a:t>inclusive</a:t>
            </a:r>
            <a:r>
              <a:rPr lang="en-US" sz="2400" dirty="0"/>
              <a:t> process </a:t>
            </a:r>
          </a:p>
          <a:p>
            <a:pPr lvl="0">
              <a:spcAft>
                <a:spcPts val="1200"/>
              </a:spcAft>
            </a:pPr>
            <a:r>
              <a:rPr lang="en-US" sz="2400" dirty="0"/>
              <a:t>Provide more diverse and flexible program types and delivery options</a:t>
            </a:r>
          </a:p>
          <a:p>
            <a:pPr lvl="0">
              <a:spcAft>
                <a:spcPts val="1200"/>
              </a:spcAft>
            </a:pPr>
            <a:r>
              <a:rPr lang="en-US" sz="2400" dirty="0"/>
              <a:t>Complete revision of the Core curriculum as a marquee program</a:t>
            </a:r>
          </a:p>
          <a:p>
            <a:pPr marL="0" indent="0">
              <a:spcAft>
                <a:spcPts val="1200"/>
              </a:spcAft>
              <a:buNone/>
            </a:pPr>
            <a:r>
              <a:rPr lang="en-US" sz="2400" dirty="0"/>
              <a:t> </a:t>
            </a:r>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7" name="Picture 6">
            <a:extLst>
              <a:ext uri="{FF2B5EF4-FFF2-40B4-BE49-F238E27FC236}">
                <a16:creationId xmlns:a16="http://schemas.microsoft.com/office/drawing/2014/main" id="{31031435-492A-4531-8806-A3285AB08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0193" y="2606157"/>
            <a:ext cx="3032201" cy="2021261"/>
          </a:xfrm>
          <a:prstGeom prst="rect">
            <a:avLst/>
          </a:prstGeom>
        </p:spPr>
      </p:pic>
    </p:spTree>
    <p:extLst>
      <p:ext uri="{BB962C8B-B14F-4D97-AF65-F5344CB8AC3E}">
        <p14:creationId xmlns:p14="http://schemas.microsoft.com/office/powerpoint/2010/main" val="1271108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838199" y="365126"/>
            <a:ext cx="11066929" cy="1325563"/>
          </a:xfrm>
        </p:spPr>
        <p:txBody>
          <a:bodyPr rtlCol="0">
            <a:normAutofit fontScale="90000"/>
          </a:bodyPr>
          <a:lstStyle/>
          <a:p>
            <a:pPr>
              <a:defRPr/>
            </a:pPr>
            <a:r>
              <a:rPr lang="en-US" altLang="en-US" dirty="0">
                <a:solidFill>
                  <a:schemeClr val="accent1">
                    <a:lumMod val="75000"/>
                  </a:schemeClr>
                </a:solidFill>
                <a:latin typeface="+mn-lt"/>
              </a:rPr>
              <a:t>Vision-Advancing Academic Program in Five Years</a:t>
            </a:r>
            <a:r>
              <a:rPr lang="en-US" altLang="en-US" sz="4000" dirty="0">
                <a:solidFill>
                  <a:schemeClr val="accent1">
                    <a:lumMod val="75000"/>
                  </a:schemeClr>
                </a:solidFill>
                <a:latin typeface="+mn-lt"/>
              </a:rPr>
              <a:t/>
            </a:r>
            <a:br>
              <a:rPr lang="en-US" altLang="en-US" sz="4000" dirty="0">
                <a:solidFill>
                  <a:schemeClr val="accent1">
                    <a:lumMod val="75000"/>
                  </a:schemeClr>
                </a:solidFill>
                <a:latin typeface="+mn-lt"/>
              </a:rPr>
            </a:br>
            <a:r>
              <a:rPr lang="en-US" altLang="en-US" sz="3100" dirty="0">
                <a:solidFill>
                  <a:schemeClr val="accent1">
                    <a:lumMod val="75000"/>
                  </a:schemeClr>
                </a:solidFill>
                <a:latin typeface="+mn-lt"/>
              </a:rPr>
              <a:t>What will be different? Where will our focus be?</a:t>
            </a:r>
            <a:r>
              <a:rPr lang="en-US" altLang="en-US" sz="4000" dirty="0">
                <a:solidFill>
                  <a:schemeClr val="accent1">
                    <a:lumMod val="75000"/>
                  </a:schemeClr>
                </a:solidFill>
                <a:latin typeface="+mn-lt"/>
              </a:rPr>
              <a:t/>
            </a:r>
            <a:br>
              <a:rPr lang="en-US" altLang="en-US" sz="4000" dirty="0">
                <a:solidFill>
                  <a:schemeClr val="accent1">
                    <a:lumMod val="75000"/>
                  </a:schemeClr>
                </a:solidFill>
                <a:latin typeface="+mn-lt"/>
              </a:rPr>
            </a:br>
            <a:endParaRPr lang="en-US" altLang="en-US" sz="2800" dirty="0">
              <a:solidFill>
                <a:schemeClr val="accent1">
                  <a:lumMod val="75000"/>
                </a:schemeClr>
              </a:solidFill>
              <a:latin typeface="+mn-lt"/>
            </a:endParaRPr>
          </a:p>
        </p:txBody>
      </p:sp>
      <p:sp>
        <p:nvSpPr>
          <p:cNvPr id="5" name="Content Placeholder 2"/>
          <p:cNvSpPr>
            <a:spLocks noGrp="1"/>
          </p:cNvSpPr>
          <p:nvPr>
            <p:ph idx="1"/>
          </p:nvPr>
        </p:nvSpPr>
        <p:spPr>
          <a:xfrm>
            <a:off x="838200" y="1560212"/>
            <a:ext cx="10753165" cy="5061704"/>
          </a:xfrm>
        </p:spPr>
        <p:txBody>
          <a:bodyPr>
            <a:normAutofit/>
          </a:bodyPr>
          <a:lstStyle/>
          <a:p>
            <a:pPr marL="0" indent="0">
              <a:spcAft>
                <a:spcPts val="1200"/>
              </a:spcAft>
              <a:buNone/>
            </a:pPr>
            <a:r>
              <a:rPr lang="en-US" sz="2400" b="1" dirty="0"/>
              <a:t>Focus on enhancing our commitment to engaged, lifelong learning</a:t>
            </a:r>
          </a:p>
          <a:p>
            <a:pPr lvl="0">
              <a:spcAft>
                <a:spcPts val="1200"/>
              </a:spcAft>
            </a:pPr>
            <a:r>
              <a:rPr lang="en-US" sz="2400" dirty="0"/>
              <a:t>Create and revise programs to promote inclusion, equity, and respectful learning environments</a:t>
            </a:r>
          </a:p>
          <a:p>
            <a:pPr lvl="0">
              <a:spcAft>
                <a:spcPts val="1200"/>
              </a:spcAft>
            </a:pPr>
            <a:r>
              <a:rPr lang="en-US" sz="2400" dirty="0"/>
              <a:t>Continue to deeply integrate classroom with experiential learning (High Impact Practices)</a:t>
            </a:r>
          </a:p>
          <a:p>
            <a:pPr lvl="0">
              <a:spcAft>
                <a:spcPts val="1200"/>
              </a:spcAft>
            </a:pPr>
            <a:r>
              <a:rPr lang="en-US" sz="2400" dirty="0"/>
              <a:t>Provide comprehensive preparation for career and citizenship</a:t>
            </a:r>
          </a:p>
          <a:p>
            <a:pPr>
              <a:spcAft>
                <a:spcPts val="1200"/>
              </a:spcAft>
            </a:pPr>
            <a:endParaRPr lang="en-US" sz="2400" dirty="0"/>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15" name="Picture 14">
            <a:extLst>
              <a:ext uri="{FF2B5EF4-FFF2-40B4-BE49-F238E27FC236}">
                <a16:creationId xmlns:a16="http://schemas.microsoft.com/office/drawing/2014/main" id="{E702B0AA-FBB0-4825-868A-D34178B67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433" y="4637252"/>
            <a:ext cx="2159385" cy="1619539"/>
          </a:xfrm>
          <a:prstGeom prst="rect">
            <a:avLst/>
          </a:prstGeom>
        </p:spPr>
      </p:pic>
      <p:pic>
        <p:nvPicPr>
          <p:cNvPr id="14" name="Picture 13">
            <a:extLst>
              <a:ext uri="{FF2B5EF4-FFF2-40B4-BE49-F238E27FC236}">
                <a16:creationId xmlns:a16="http://schemas.microsoft.com/office/drawing/2014/main" id="{A9CF2AF8-7298-4BBE-881A-1D0A4D7229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835" y="4637252"/>
            <a:ext cx="2410287" cy="1606694"/>
          </a:xfrm>
          <a:prstGeom prst="rect">
            <a:avLst/>
          </a:prstGeom>
        </p:spPr>
      </p:pic>
    </p:spTree>
    <p:extLst>
      <p:ext uri="{BB962C8B-B14F-4D97-AF65-F5344CB8AC3E}">
        <p14:creationId xmlns:p14="http://schemas.microsoft.com/office/powerpoint/2010/main" val="31140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838200" y="365126"/>
            <a:ext cx="10515600" cy="1325563"/>
          </a:xfrm>
        </p:spPr>
        <p:txBody>
          <a:bodyPr rtlCol="0">
            <a:normAutofit fontScale="90000"/>
          </a:bodyPr>
          <a:lstStyle/>
          <a:p>
            <a:pPr>
              <a:defRPr/>
            </a:pPr>
            <a:r>
              <a:rPr lang="en-US" altLang="en-US" dirty="0">
                <a:solidFill>
                  <a:schemeClr val="accent1">
                    <a:lumMod val="75000"/>
                  </a:schemeClr>
                </a:solidFill>
                <a:latin typeface="+mn-lt"/>
              </a:rPr>
              <a:t>Vision-Advancing Academic Program in Five Years</a:t>
            </a:r>
            <a:r>
              <a:rPr lang="en-US" altLang="en-US" sz="4000" dirty="0">
                <a:solidFill>
                  <a:schemeClr val="accent1">
                    <a:lumMod val="75000"/>
                  </a:schemeClr>
                </a:solidFill>
                <a:latin typeface="+mn-lt"/>
              </a:rPr>
              <a:t/>
            </a:r>
            <a:br>
              <a:rPr lang="en-US" altLang="en-US" sz="4000" dirty="0">
                <a:solidFill>
                  <a:schemeClr val="accent1">
                    <a:lumMod val="75000"/>
                  </a:schemeClr>
                </a:solidFill>
                <a:latin typeface="+mn-lt"/>
              </a:rPr>
            </a:br>
            <a:r>
              <a:rPr lang="en-US" altLang="en-US" sz="3100" dirty="0">
                <a:solidFill>
                  <a:schemeClr val="accent1">
                    <a:lumMod val="75000"/>
                  </a:schemeClr>
                </a:solidFill>
                <a:latin typeface="+mn-lt"/>
              </a:rPr>
              <a:t>What will be different? Where will our focus be?</a:t>
            </a:r>
            <a:r>
              <a:rPr lang="en-US" altLang="en-US" sz="4000" dirty="0">
                <a:solidFill>
                  <a:schemeClr val="accent1">
                    <a:lumMod val="75000"/>
                  </a:schemeClr>
                </a:solidFill>
                <a:latin typeface="+mn-lt"/>
              </a:rPr>
              <a:t/>
            </a:r>
            <a:br>
              <a:rPr lang="en-US" altLang="en-US" sz="4000" dirty="0">
                <a:solidFill>
                  <a:schemeClr val="accent1">
                    <a:lumMod val="75000"/>
                  </a:schemeClr>
                </a:solidFill>
                <a:latin typeface="+mn-lt"/>
              </a:rPr>
            </a:br>
            <a:endParaRPr lang="en-US" altLang="en-US" sz="2800" dirty="0">
              <a:solidFill>
                <a:schemeClr val="accent1">
                  <a:lumMod val="75000"/>
                </a:schemeClr>
              </a:solidFill>
              <a:latin typeface="+mn-lt"/>
            </a:endParaRPr>
          </a:p>
        </p:txBody>
      </p:sp>
      <p:sp>
        <p:nvSpPr>
          <p:cNvPr id="5" name="Content Placeholder 2"/>
          <p:cNvSpPr>
            <a:spLocks noGrp="1"/>
          </p:cNvSpPr>
          <p:nvPr>
            <p:ph idx="1"/>
          </p:nvPr>
        </p:nvSpPr>
        <p:spPr>
          <a:xfrm>
            <a:off x="937054" y="1583285"/>
            <a:ext cx="5556110" cy="5061704"/>
          </a:xfrm>
        </p:spPr>
        <p:txBody>
          <a:bodyPr>
            <a:normAutofit/>
          </a:bodyPr>
          <a:lstStyle/>
          <a:p>
            <a:pPr marL="0" indent="0">
              <a:spcAft>
                <a:spcPts val="1200"/>
              </a:spcAft>
              <a:buNone/>
            </a:pPr>
            <a:r>
              <a:rPr lang="en-US" sz="2400" b="1" dirty="0"/>
              <a:t>Focus on continuously improving teaching</a:t>
            </a:r>
          </a:p>
          <a:p>
            <a:pPr lvl="0">
              <a:spcAft>
                <a:spcPts val="1200"/>
              </a:spcAft>
            </a:pPr>
            <a:r>
              <a:rPr lang="en-US" sz="2400" dirty="0"/>
              <a:t>Strengthen support for faculty’s pedagogy, scholarship and professional development</a:t>
            </a:r>
          </a:p>
          <a:p>
            <a:pPr lvl="0">
              <a:spcAft>
                <a:spcPts val="1200"/>
              </a:spcAft>
            </a:pPr>
            <a:r>
              <a:rPr lang="en-US" sz="2400" dirty="0"/>
              <a:t>Promote creative, inclusive, and entrepreneurial teaching in the classroom and beyond</a:t>
            </a:r>
          </a:p>
          <a:p>
            <a:endParaRPr lang="en-US" sz="2400" dirty="0"/>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9" name="Picture 8">
            <a:extLst>
              <a:ext uri="{FF2B5EF4-FFF2-40B4-BE49-F238E27FC236}">
                <a16:creationId xmlns:a16="http://schemas.microsoft.com/office/drawing/2014/main" id="{F45B920B-89E5-4DC2-B882-6A7106225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9933" y="2497929"/>
            <a:ext cx="3789406" cy="2526012"/>
          </a:xfrm>
          <a:prstGeom prst="rect">
            <a:avLst/>
          </a:prstGeom>
        </p:spPr>
      </p:pic>
    </p:spTree>
    <p:extLst>
      <p:ext uri="{BB962C8B-B14F-4D97-AF65-F5344CB8AC3E}">
        <p14:creationId xmlns:p14="http://schemas.microsoft.com/office/powerpoint/2010/main" val="1685163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8839" y="1699419"/>
            <a:ext cx="11263745" cy="868362"/>
          </a:xfrm>
        </p:spPr>
        <p:txBody>
          <a:bodyPr>
            <a:noAutofit/>
          </a:bodyPr>
          <a:lstStyle/>
          <a:p>
            <a:pPr algn="ctr"/>
            <a:r>
              <a:rPr lang="en-US" altLang="en-US" sz="3800" dirty="0">
                <a:solidFill>
                  <a:schemeClr val="accent1">
                    <a:lumMod val="75000"/>
                  </a:schemeClr>
                </a:solidFill>
                <a:latin typeface="+mn-lt"/>
              </a:rPr>
              <a:t>Where  are the most significant challenges and most promising opportunities relating to student success </a:t>
            </a:r>
            <a:r>
              <a:rPr lang="en-US" altLang="en-US" sz="3800" dirty="0" smtClean="0">
                <a:solidFill>
                  <a:schemeClr val="accent1">
                    <a:lumMod val="75000"/>
                  </a:schemeClr>
                </a:solidFill>
                <a:latin typeface="+mn-lt"/>
              </a:rPr>
              <a:t/>
            </a:r>
            <a:br>
              <a:rPr lang="en-US" altLang="en-US" sz="3800" dirty="0" smtClean="0">
                <a:solidFill>
                  <a:schemeClr val="accent1">
                    <a:lumMod val="75000"/>
                  </a:schemeClr>
                </a:solidFill>
                <a:latin typeface="+mn-lt"/>
              </a:rPr>
            </a:br>
            <a:r>
              <a:rPr lang="en-US" altLang="en-US" sz="3800" dirty="0" smtClean="0">
                <a:solidFill>
                  <a:schemeClr val="accent1">
                    <a:lumMod val="75000"/>
                  </a:schemeClr>
                </a:solidFill>
                <a:latin typeface="+mn-lt"/>
              </a:rPr>
              <a:t>and </a:t>
            </a:r>
            <a:r>
              <a:rPr lang="en-US" altLang="en-US" sz="3800" dirty="0">
                <a:solidFill>
                  <a:schemeClr val="accent1">
                    <a:lumMod val="75000"/>
                  </a:schemeClr>
                </a:solidFill>
                <a:latin typeface="+mn-lt"/>
              </a:rPr>
              <a:t>retention?</a:t>
            </a:r>
          </a:p>
        </p:txBody>
      </p:sp>
      <p:sp>
        <p:nvSpPr>
          <p:cNvPr id="48131" name="Rectangle 3"/>
          <p:cNvSpPr>
            <a:spLocks noGrp="1" noChangeArrowheads="1"/>
          </p:cNvSpPr>
          <p:nvPr>
            <p:ph type="body" idx="1"/>
          </p:nvPr>
        </p:nvSpPr>
        <p:spPr>
          <a:xfrm>
            <a:off x="1249948" y="2133599"/>
            <a:ext cx="9741529" cy="4167448"/>
          </a:xfrm>
        </p:spPr>
        <p:txBody>
          <a:bodyPr>
            <a:normAutofit fontScale="92500" lnSpcReduction="20000"/>
          </a:bodyPr>
          <a:lstStyle/>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r>
              <a:rPr lang="en-US" altLang="en-US" sz="2400" dirty="0" smtClean="0">
                <a:latin typeface="Calibri" panose="020F0502020204030204" pitchFamily="34" charset="0"/>
              </a:rPr>
              <a:t/>
            </a:r>
            <a:br>
              <a:rPr lang="en-US" altLang="en-US" sz="2400" dirty="0" smtClean="0">
                <a:latin typeface="Calibri" panose="020F0502020204030204" pitchFamily="34" charset="0"/>
              </a:rPr>
            </a:br>
            <a:endParaRPr lang="en-US" altLang="en-US" sz="2400" dirty="0" smtClean="0">
              <a:latin typeface="Calibri" panose="020F0502020204030204" pitchFamily="34" charset="0"/>
            </a:endParaRPr>
          </a:p>
          <a:p>
            <a:pPr marL="0" indent="0" algn="ctr">
              <a:lnSpc>
                <a:spcPct val="80000"/>
              </a:lnSpc>
              <a:buNone/>
            </a:pPr>
            <a:r>
              <a:rPr lang="en-US" altLang="en-US" sz="2600" dirty="0" smtClean="0">
                <a:latin typeface="Calibri" panose="020F0502020204030204" pitchFamily="34" charset="0"/>
              </a:rPr>
              <a:t/>
            </a:r>
            <a:br>
              <a:rPr lang="en-US" altLang="en-US" sz="2600" dirty="0" smtClean="0">
                <a:latin typeface="Calibri" panose="020F0502020204030204" pitchFamily="34" charset="0"/>
              </a:rPr>
            </a:br>
            <a:endParaRPr lang="en-US" altLang="en-US" sz="2600" dirty="0" smtClean="0">
              <a:latin typeface="Calibri" panose="020F0502020204030204" pitchFamily="34" charset="0"/>
            </a:endParaRPr>
          </a:p>
          <a:p>
            <a:pPr marL="0" indent="0" algn="ctr">
              <a:lnSpc>
                <a:spcPct val="80000"/>
              </a:lnSpc>
              <a:buNone/>
            </a:pPr>
            <a:r>
              <a:rPr lang="en-US" sz="2400" dirty="0"/>
              <a:t/>
            </a:r>
            <a:br>
              <a:rPr lang="en-US" sz="2400" dirty="0"/>
            </a:br>
            <a:endParaRPr lang="en-US" altLang="en-US" sz="2400" dirty="0">
              <a:latin typeface="Calibri" panose="020F0502020204030204" pitchFamily="34" charset="0"/>
            </a:endParaRPr>
          </a:p>
        </p:txBody>
      </p:sp>
      <p:pic>
        <p:nvPicPr>
          <p:cNvPr id="9" name="Picture 8"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4761" y="3188167"/>
            <a:ext cx="1563624" cy="1618488"/>
          </a:xfrm>
          <a:prstGeom prst="rect">
            <a:avLst/>
          </a:prstGeom>
        </p:spPr>
      </p:pic>
    </p:spTree>
    <p:extLst>
      <p:ext uri="{BB962C8B-B14F-4D97-AF65-F5344CB8AC3E}">
        <p14:creationId xmlns:p14="http://schemas.microsoft.com/office/powerpoint/2010/main" val="40413181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0F3BCC4-9A39-48CE-BA7A-15E6E5573C69}"/>
              </a:ext>
            </a:extLst>
          </p:cNvPr>
          <p:cNvGraphicFramePr/>
          <p:nvPr>
            <p:extLst/>
          </p:nvPr>
        </p:nvGraphicFramePr>
        <p:xfrm>
          <a:off x="2145467" y="89899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67519A1-038F-4C04-A2A5-77F9E73F61BB}"/>
              </a:ext>
            </a:extLst>
          </p:cNvPr>
          <p:cNvPicPr>
            <a:picLocks noChangeAspect="1"/>
          </p:cNvPicPr>
          <p:nvPr/>
        </p:nvPicPr>
        <p:blipFill>
          <a:blip r:embed="rId8"/>
          <a:stretch>
            <a:fillRect/>
          </a:stretch>
        </p:blipFill>
        <p:spPr>
          <a:xfrm>
            <a:off x="2046514" y="3853543"/>
            <a:ext cx="2162824" cy="1141226"/>
          </a:xfrm>
          <a:prstGeom prst="rect">
            <a:avLst/>
          </a:prstGeom>
          <a:ln w="57150">
            <a:solidFill>
              <a:schemeClr val="accent1"/>
            </a:solidFill>
          </a:ln>
        </p:spPr>
      </p:pic>
      <p:sp>
        <p:nvSpPr>
          <p:cNvPr id="6" name="TextBox 5">
            <a:extLst>
              <a:ext uri="{FF2B5EF4-FFF2-40B4-BE49-F238E27FC236}">
                <a16:creationId xmlns:a16="http://schemas.microsoft.com/office/drawing/2014/main" id="{1B69CD57-5249-4436-93E3-B4AF67642F32}"/>
              </a:ext>
            </a:extLst>
          </p:cNvPr>
          <p:cNvSpPr txBox="1"/>
          <p:nvPr/>
        </p:nvSpPr>
        <p:spPr>
          <a:xfrm>
            <a:off x="727228" y="545055"/>
            <a:ext cx="8158443" cy="707886"/>
          </a:xfrm>
          <a:prstGeom prst="rect">
            <a:avLst/>
          </a:prstGeom>
          <a:noFill/>
        </p:spPr>
        <p:txBody>
          <a:bodyPr wrap="square" rtlCol="0">
            <a:spAutoFit/>
          </a:bodyPr>
          <a:lstStyle/>
          <a:p>
            <a:r>
              <a:rPr lang="en-US" sz="4000" dirty="0">
                <a:solidFill>
                  <a:schemeClr val="accent1">
                    <a:lumMod val="75000"/>
                  </a:schemeClr>
                </a:solidFill>
              </a:rPr>
              <a:t>Student Success and Retention </a:t>
            </a:r>
          </a:p>
        </p:txBody>
      </p:sp>
      <p:pic>
        <p:nvPicPr>
          <p:cNvPr id="8" name="Picture 7" descr="cid:71aaccda-4e09-49f1-aecd-3d7203376608"/>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4175138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89FE-DB67-48BB-BB44-35A846114CB8}"/>
              </a:ext>
            </a:extLst>
          </p:cNvPr>
          <p:cNvSpPr>
            <a:spLocks noGrp="1"/>
          </p:cNvSpPr>
          <p:nvPr>
            <p:ph type="title"/>
          </p:nvPr>
        </p:nvSpPr>
        <p:spPr/>
        <p:txBody>
          <a:bodyPr>
            <a:normAutofit/>
          </a:bodyPr>
          <a:lstStyle/>
          <a:p>
            <a:r>
              <a:rPr lang="en-US" sz="4000" dirty="0">
                <a:solidFill>
                  <a:schemeClr val="accent1">
                    <a:lumMod val="75000"/>
                  </a:schemeClr>
                </a:solidFill>
                <a:latin typeface="+mn-lt"/>
              </a:rPr>
              <a:t>Student Success and Retention </a:t>
            </a:r>
            <a:endParaRPr lang="en-US" sz="4000" dirty="0">
              <a:latin typeface="+mn-lt"/>
            </a:endParaRPr>
          </a:p>
        </p:txBody>
      </p:sp>
      <p:sp>
        <p:nvSpPr>
          <p:cNvPr id="3" name="Content Placeholder 2">
            <a:extLst>
              <a:ext uri="{FF2B5EF4-FFF2-40B4-BE49-F238E27FC236}">
                <a16:creationId xmlns:a16="http://schemas.microsoft.com/office/drawing/2014/main" id="{8B5E737F-8C31-481A-A49C-1E78A8B8430A}"/>
              </a:ext>
            </a:extLst>
          </p:cNvPr>
          <p:cNvSpPr>
            <a:spLocks noGrp="1"/>
          </p:cNvSpPr>
          <p:nvPr>
            <p:ph sz="half" idx="1"/>
          </p:nvPr>
        </p:nvSpPr>
        <p:spPr>
          <a:xfrm>
            <a:off x="838200" y="1619437"/>
            <a:ext cx="5181600" cy="4351338"/>
          </a:xfrm>
        </p:spPr>
        <p:txBody>
          <a:bodyPr>
            <a:normAutofit fontScale="85000" lnSpcReduction="20000"/>
          </a:bodyPr>
          <a:lstStyle/>
          <a:p>
            <a:pPr marL="0" indent="0">
              <a:spcBef>
                <a:spcPts val="600"/>
              </a:spcBef>
              <a:spcAft>
                <a:spcPts val="1200"/>
              </a:spcAft>
              <a:buNone/>
            </a:pPr>
            <a:r>
              <a:rPr lang="en-US" sz="3200" dirty="0">
                <a:solidFill>
                  <a:schemeClr val="accent1">
                    <a:lumMod val="75000"/>
                  </a:schemeClr>
                </a:solidFill>
              </a:rPr>
              <a:t>Challenges – Non-returning: </a:t>
            </a:r>
          </a:p>
          <a:p>
            <a:pPr lvl="1">
              <a:spcBef>
                <a:spcPts val="600"/>
              </a:spcBef>
              <a:spcAft>
                <a:spcPts val="1200"/>
              </a:spcAft>
            </a:pPr>
            <a:r>
              <a:rPr lang="en-US" sz="2600" dirty="0" smtClean="0"/>
              <a:t>High financial need </a:t>
            </a:r>
            <a:endParaRPr lang="en-US" sz="2600" dirty="0"/>
          </a:p>
          <a:p>
            <a:pPr lvl="1">
              <a:spcBef>
                <a:spcPts val="600"/>
              </a:spcBef>
              <a:spcAft>
                <a:spcPts val="1200"/>
              </a:spcAft>
            </a:pPr>
            <a:r>
              <a:rPr lang="en-US" sz="2600" dirty="0"/>
              <a:t>Undeclared students</a:t>
            </a:r>
          </a:p>
          <a:p>
            <a:pPr lvl="1">
              <a:spcBef>
                <a:spcPts val="600"/>
              </a:spcBef>
              <a:spcAft>
                <a:spcPts val="1200"/>
              </a:spcAft>
            </a:pPr>
            <a:r>
              <a:rPr lang="en-US" sz="2600" dirty="0"/>
              <a:t>High Achieving Students</a:t>
            </a:r>
          </a:p>
          <a:p>
            <a:pPr lvl="1">
              <a:spcBef>
                <a:spcPts val="600"/>
              </a:spcBef>
              <a:spcAft>
                <a:spcPts val="1200"/>
              </a:spcAft>
            </a:pPr>
            <a:r>
              <a:rPr lang="en-US" sz="2600" dirty="0"/>
              <a:t>HS GPA &lt; 3.0</a:t>
            </a:r>
          </a:p>
          <a:p>
            <a:pPr lvl="1">
              <a:spcBef>
                <a:spcPts val="600"/>
              </a:spcBef>
              <a:spcAft>
                <a:spcPts val="1200"/>
              </a:spcAft>
            </a:pPr>
            <a:r>
              <a:rPr lang="en-US" sz="2600" dirty="0"/>
              <a:t>ALANA</a:t>
            </a:r>
          </a:p>
          <a:p>
            <a:endParaRPr lang="en-US" dirty="0"/>
          </a:p>
        </p:txBody>
      </p:sp>
      <p:sp>
        <p:nvSpPr>
          <p:cNvPr id="4" name="Content Placeholder 3">
            <a:extLst>
              <a:ext uri="{FF2B5EF4-FFF2-40B4-BE49-F238E27FC236}">
                <a16:creationId xmlns:a16="http://schemas.microsoft.com/office/drawing/2014/main" id="{141B172E-4A9A-42E3-81F0-515010524B42}"/>
              </a:ext>
            </a:extLst>
          </p:cNvPr>
          <p:cNvSpPr>
            <a:spLocks noGrp="1"/>
          </p:cNvSpPr>
          <p:nvPr>
            <p:ph sz="half" idx="2"/>
          </p:nvPr>
        </p:nvSpPr>
        <p:spPr>
          <a:xfrm>
            <a:off x="6172200" y="1619437"/>
            <a:ext cx="5181600" cy="4351338"/>
          </a:xfrm>
        </p:spPr>
        <p:txBody>
          <a:bodyPr>
            <a:normAutofit fontScale="85000" lnSpcReduction="20000"/>
          </a:bodyPr>
          <a:lstStyle/>
          <a:p>
            <a:pPr marL="0" indent="0">
              <a:spcBef>
                <a:spcPts val="600"/>
              </a:spcBef>
              <a:spcAft>
                <a:spcPts val="1200"/>
              </a:spcAft>
              <a:buNone/>
            </a:pPr>
            <a:r>
              <a:rPr lang="en-US" sz="3200" dirty="0">
                <a:solidFill>
                  <a:schemeClr val="accent1">
                    <a:lumMod val="75000"/>
                  </a:schemeClr>
                </a:solidFill>
              </a:rPr>
              <a:t>Promising Practices:</a:t>
            </a:r>
          </a:p>
          <a:p>
            <a:pPr lvl="1">
              <a:spcBef>
                <a:spcPts val="600"/>
              </a:spcBef>
              <a:spcAft>
                <a:spcPts val="1200"/>
              </a:spcAft>
            </a:pPr>
            <a:r>
              <a:rPr lang="en-US" sz="2600" dirty="0"/>
              <a:t>First Year Experience Program</a:t>
            </a:r>
          </a:p>
          <a:p>
            <a:pPr lvl="1">
              <a:spcBef>
                <a:spcPts val="600"/>
              </a:spcBef>
              <a:spcAft>
                <a:spcPts val="1200"/>
              </a:spcAft>
            </a:pPr>
            <a:r>
              <a:rPr lang="en-US" sz="2600" dirty="0"/>
              <a:t>Expand Living Learning Communities</a:t>
            </a:r>
          </a:p>
          <a:p>
            <a:pPr lvl="1">
              <a:spcBef>
                <a:spcPts val="600"/>
              </a:spcBef>
              <a:spcAft>
                <a:spcPts val="1200"/>
              </a:spcAft>
            </a:pPr>
            <a:r>
              <a:rPr lang="en-US" sz="2600" dirty="0"/>
              <a:t>Undergraduate Research </a:t>
            </a:r>
          </a:p>
          <a:p>
            <a:pPr lvl="1">
              <a:spcBef>
                <a:spcPts val="600"/>
              </a:spcBef>
              <a:spcAft>
                <a:spcPts val="1200"/>
              </a:spcAft>
            </a:pPr>
            <a:r>
              <a:rPr lang="en-US" sz="2600" dirty="0"/>
              <a:t>Internships / Career Preparation</a:t>
            </a:r>
          </a:p>
          <a:p>
            <a:pPr lvl="1">
              <a:spcBef>
                <a:spcPts val="600"/>
              </a:spcBef>
              <a:spcAft>
                <a:spcPts val="1200"/>
              </a:spcAft>
            </a:pPr>
            <a:r>
              <a:rPr lang="en-US" sz="2600" dirty="0"/>
              <a:t>Continue to build a culture of Advising</a:t>
            </a:r>
          </a:p>
          <a:p>
            <a:pPr lvl="1">
              <a:spcBef>
                <a:spcPts val="600"/>
              </a:spcBef>
              <a:spcAft>
                <a:spcPts val="1200"/>
              </a:spcAft>
            </a:pPr>
            <a:r>
              <a:rPr lang="en-US" sz="2600" dirty="0"/>
              <a:t>Continue to support/devote resources for student success programs (undeclared program, tutoring, SI program, “30 by 3”)</a:t>
            </a:r>
          </a:p>
          <a:p>
            <a:endParaRPr lang="en-US" dirty="0"/>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620770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90688"/>
            <a:ext cx="10515600" cy="4351338"/>
          </a:xfrm>
        </p:spPr>
        <p:txBody>
          <a:bodyPr>
            <a:normAutofit lnSpcReduction="10000"/>
          </a:bodyPr>
          <a:lstStyle/>
          <a:p>
            <a:r>
              <a:rPr lang="en-US" sz="2400" dirty="0"/>
              <a:t>Diversity, Equity, and Inclusion Initiatives</a:t>
            </a:r>
          </a:p>
          <a:p>
            <a:pPr lvl="1"/>
            <a:r>
              <a:rPr lang="en-US" sz="2000" dirty="0"/>
              <a:t>Supportive and inclusive community survey</a:t>
            </a:r>
          </a:p>
          <a:p>
            <a:pPr lvl="1"/>
            <a:r>
              <a:rPr lang="en-US" sz="2000" dirty="0"/>
              <a:t>Intergroup dialog training</a:t>
            </a:r>
          </a:p>
          <a:p>
            <a:pPr lvl="1"/>
            <a:r>
              <a:rPr lang="en-US" sz="2000" dirty="0"/>
              <a:t>Commitment to hire Chief Diversity Officer</a:t>
            </a:r>
          </a:p>
          <a:p>
            <a:pPr lvl="1"/>
            <a:r>
              <a:rPr lang="en-US" sz="2000" dirty="0"/>
              <a:t>Safe Zone trainings</a:t>
            </a:r>
          </a:p>
          <a:p>
            <a:pPr lvl="1"/>
            <a:endParaRPr lang="en-US" sz="2000" dirty="0"/>
          </a:p>
          <a:p>
            <a:r>
              <a:rPr lang="en-US" sz="2400" dirty="0"/>
              <a:t>New Academic Programs</a:t>
            </a:r>
          </a:p>
          <a:p>
            <a:pPr lvl="1"/>
            <a:r>
              <a:rPr lang="en-US" sz="2000" dirty="0"/>
              <a:t>3-year business degree</a:t>
            </a:r>
          </a:p>
          <a:p>
            <a:pPr lvl="1"/>
            <a:r>
              <a:rPr lang="en-US" sz="2000" dirty="0"/>
              <a:t>Community health education</a:t>
            </a:r>
          </a:p>
          <a:p>
            <a:pPr lvl="1"/>
            <a:r>
              <a:rPr lang="en-US" sz="2000" dirty="0"/>
              <a:t>Health science</a:t>
            </a:r>
          </a:p>
          <a:p>
            <a:pPr lvl="1"/>
            <a:r>
              <a:rPr lang="en-US" sz="2000" dirty="0"/>
              <a:t>Public history minor</a:t>
            </a:r>
          </a:p>
          <a:p>
            <a:pPr lvl="1"/>
            <a:endParaRPr lang="en-US" sz="2000" dirty="0"/>
          </a:p>
          <a:p>
            <a:r>
              <a:rPr lang="en-US" sz="2400" dirty="0"/>
              <a:t>Design Lab at 49 Main</a:t>
            </a:r>
          </a:p>
          <a:p>
            <a:endParaRPr lang="en-US" sz="2400" b="1" dirty="0"/>
          </a:p>
          <a:p>
            <a:endParaRPr lang="en-US" dirty="0"/>
          </a:p>
        </p:txBody>
      </p:sp>
      <p:sp>
        <p:nvSpPr>
          <p:cNvPr id="4" name="Rectangle 2"/>
          <p:cNvSpPr>
            <a:spLocks noGrp="1" noChangeArrowheads="1"/>
          </p:cNvSpPr>
          <p:nvPr>
            <p:ph type="title"/>
          </p:nvPr>
        </p:nvSpPr>
        <p:spPr/>
        <p:txBody>
          <a:bodyPr>
            <a:normAutofit/>
          </a:bodyPr>
          <a:lstStyle/>
          <a:p>
            <a:r>
              <a:rPr lang="en-US" altLang="en-US" sz="4000" dirty="0">
                <a:solidFill>
                  <a:schemeClr val="accent1">
                    <a:lumMod val="75000"/>
                  </a:schemeClr>
                </a:solidFill>
                <a:latin typeface="+mn-lt"/>
              </a:rPr>
              <a:t>Progress in </a:t>
            </a:r>
            <a:r>
              <a:rPr lang="en-US" altLang="en-US" sz="4000" b="1" dirty="0">
                <a:solidFill>
                  <a:schemeClr val="accent1">
                    <a:lumMod val="75000"/>
                  </a:schemeClr>
                </a:solidFill>
                <a:latin typeface="+mn-lt"/>
              </a:rPr>
              <a:t>2016-2017</a:t>
            </a:r>
            <a:endParaRPr lang="en-US" altLang="en-US" sz="2400" b="1" dirty="0">
              <a:solidFill>
                <a:srgbClr val="7030A0"/>
              </a:solidFill>
              <a:latin typeface="+mn-lt"/>
            </a:endParaRPr>
          </a:p>
        </p:txBody>
      </p:sp>
      <p:pic>
        <p:nvPicPr>
          <p:cNvPr id="10" name="Picture 9" descr="cid:71aaccda-4e09-49f1-aecd-3d7203376608"/>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145" y="2115365"/>
            <a:ext cx="4677205" cy="3507904"/>
          </a:xfrm>
          <a:prstGeom prst="rect">
            <a:avLst/>
          </a:prstGeom>
        </p:spPr>
      </p:pic>
    </p:spTree>
    <p:extLst>
      <p:ext uri="{BB962C8B-B14F-4D97-AF65-F5344CB8AC3E}">
        <p14:creationId xmlns:p14="http://schemas.microsoft.com/office/powerpoint/2010/main" val="2913869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42904" y="1600967"/>
            <a:ext cx="11128218" cy="868362"/>
          </a:xfrm>
        </p:spPr>
        <p:txBody>
          <a:bodyPr>
            <a:normAutofit/>
          </a:bodyPr>
          <a:lstStyle/>
          <a:p>
            <a:pPr algn="ctr"/>
            <a:r>
              <a:rPr lang="en-US" altLang="en-US" sz="4000" dirty="0">
                <a:solidFill>
                  <a:schemeClr val="accent1">
                    <a:lumMod val="75000"/>
                  </a:schemeClr>
                </a:solidFill>
                <a:latin typeface="+mn-lt"/>
              </a:rPr>
              <a:t>Why are we confident in the potential of HIPs?</a:t>
            </a:r>
          </a:p>
        </p:txBody>
      </p:sp>
      <p:sp>
        <p:nvSpPr>
          <p:cNvPr id="48131" name="Rectangle 3"/>
          <p:cNvSpPr>
            <a:spLocks noGrp="1" noChangeArrowheads="1"/>
          </p:cNvSpPr>
          <p:nvPr>
            <p:ph type="body" idx="1"/>
          </p:nvPr>
        </p:nvSpPr>
        <p:spPr>
          <a:xfrm>
            <a:off x="995391" y="2141838"/>
            <a:ext cx="9741529" cy="3581400"/>
          </a:xfrm>
        </p:spPr>
        <p:txBody>
          <a:bodyPr>
            <a:normAutofit/>
          </a:bodyPr>
          <a:lstStyle/>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r>
              <a:rPr lang="en-US" altLang="en-US" sz="2400" dirty="0">
                <a:latin typeface="Calibri" panose="020F0502020204030204" pitchFamily="34" charset="0"/>
              </a:rPr>
              <a:t>Catherine Holbrook</a:t>
            </a:r>
          </a:p>
          <a:p>
            <a:pPr marL="0" indent="0" algn="ctr">
              <a:lnSpc>
                <a:spcPct val="80000"/>
              </a:lnSpc>
              <a:buNone/>
            </a:pPr>
            <a:r>
              <a:rPr lang="en-US" altLang="en-US" sz="2000" dirty="0">
                <a:latin typeface="Calibri" panose="020F0502020204030204" pitchFamily="34" charset="0"/>
              </a:rPr>
              <a:t>Vice President of Student Affairs</a:t>
            </a:r>
            <a:endParaRPr lang="en-US" altLang="en-US" sz="1600" dirty="0">
              <a:latin typeface="Calibri" panose="020F0502020204030204" pitchFamily="34" charset="0"/>
            </a:endParaRPr>
          </a:p>
        </p:txBody>
      </p:sp>
      <p:pic>
        <p:nvPicPr>
          <p:cNvPr id="10" name="Picture 9"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610" y="2469329"/>
            <a:ext cx="2589090" cy="2075587"/>
          </a:xfrm>
          <a:prstGeom prst="rect">
            <a:avLst/>
          </a:prstGeom>
        </p:spPr>
      </p:pic>
    </p:spTree>
    <p:extLst>
      <p:ext uri="{BB962C8B-B14F-4D97-AF65-F5344CB8AC3E}">
        <p14:creationId xmlns:p14="http://schemas.microsoft.com/office/powerpoint/2010/main" val="321585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mn-lt"/>
              </a:rPr>
              <a:t>High-Impact Practices</a:t>
            </a:r>
          </a:p>
        </p:txBody>
      </p:sp>
      <p:sp>
        <p:nvSpPr>
          <p:cNvPr id="3" name="Content Placeholder 2"/>
          <p:cNvSpPr>
            <a:spLocks noGrp="1"/>
          </p:cNvSpPr>
          <p:nvPr>
            <p:ph idx="1"/>
          </p:nvPr>
        </p:nvSpPr>
        <p:spPr/>
        <p:txBody>
          <a:bodyPr>
            <a:normAutofit/>
          </a:bodyPr>
          <a:lstStyle/>
          <a:p>
            <a:pPr>
              <a:spcAft>
                <a:spcPts val="600"/>
              </a:spcAft>
            </a:pPr>
            <a:r>
              <a:rPr lang="en-US" sz="2400" dirty="0"/>
              <a:t>Widely tested and highly flexible - can be customized institutionally</a:t>
            </a:r>
          </a:p>
          <a:p>
            <a:pPr>
              <a:spcAft>
                <a:spcPts val="600"/>
              </a:spcAft>
            </a:pPr>
            <a:r>
              <a:rPr lang="en-US" sz="2400" dirty="0"/>
              <a:t>Enhance student engagement and substantive interaction/dialogue with faculty and peers</a:t>
            </a:r>
          </a:p>
          <a:p>
            <a:pPr>
              <a:spcAft>
                <a:spcPts val="600"/>
              </a:spcAft>
            </a:pPr>
            <a:r>
              <a:rPr lang="en-US" sz="2400" dirty="0"/>
              <a:t>Increase student transition to and satisfaction with college </a:t>
            </a:r>
          </a:p>
          <a:p>
            <a:pPr>
              <a:spcAft>
                <a:spcPts val="600"/>
              </a:spcAft>
            </a:pPr>
            <a:r>
              <a:rPr lang="en-US" sz="2400" dirty="0"/>
              <a:t>Exposure to diverse perspectives and others with positive outcomes</a:t>
            </a:r>
          </a:p>
          <a:p>
            <a:pPr>
              <a:spcAft>
                <a:spcPts val="600"/>
              </a:spcAft>
            </a:pPr>
            <a:r>
              <a:rPr lang="en-US" sz="2400" dirty="0"/>
              <a:t>Effective with all students; greatest effect with traditionally underserved populations</a:t>
            </a:r>
          </a:p>
          <a:p>
            <a:pPr>
              <a:spcAft>
                <a:spcPts val="600"/>
              </a:spcAft>
            </a:pPr>
            <a:r>
              <a:rPr lang="en-US" sz="2400" dirty="0"/>
              <a:t>Promote lifelong learning and real-world skills</a:t>
            </a:r>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461256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0" y="0"/>
            <a:ext cx="6858000" cy="914400"/>
          </a:xfrm>
        </p:spPr>
        <p:txBody>
          <a:bodyPr/>
          <a:lstStyle/>
          <a:p>
            <a:pPr>
              <a:defRPr/>
            </a:pPr>
            <a:r>
              <a:rPr lang="en-US" sz="2800" dirty="0">
                <a:solidFill>
                  <a:schemeClr val="accent1">
                    <a:lumMod val="75000"/>
                  </a:schemeClr>
                </a:solidFill>
                <a:latin typeface="+mn-lt"/>
              </a:rPr>
              <a:t>MCLA High Impact Experiences</a:t>
            </a:r>
          </a:p>
        </p:txBody>
      </p:sp>
      <p:sp>
        <p:nvSpPr>
          <p:cNvPr id="9220" name="Rectangle 15"/>
          <p:cNvSpPr>
            <a:spLocks noChangeArrowheads="1"/>
          </p:cNvSpPr>
          <p:nvPr/>
        </p:nvSpPr>
        <p:spPr bwMode="auto">
          <a:xfrm>
            <a:off x="7323432" y="157670"/>
            <a:ext cx="4624250" cy="6447919"/>
          </a:xfrm>
          <a:prstGeom prst="rect">
            <a:avLst/>
          </a:prstGeom>
          <a:noFill/>
          <a:ln w="9525">
            <a:noFill/>
            <a:miter lim="800000"/>
            <a:headEnd/>
            <a:tailEnd/>
          </a:ln>
        </p:spPr>
        <p:txBody>
          <a:bodyPr wrap="square">
            <a:spAutoFit/>
          </a:bodyPr>
          <a:lstStyle/>
          <a:p>
            <a:pPr eaLnBrk="0" hangingPunct="0">
              <a:spcAft>
                <a:spcPts val="600"/>
              </a:spcAft>
              <a:defRPr/>
            </a:pPr>
            <a:r>
              <a:rPr lang="en-US" sz="1400" b="1" dirty="0"/>
              <a:t>Summer LEAD Program</a:t>
            </a:r>
          </a:p>
          <a:p>
            <a:pPr eaLnBrk="0" hangingPunct="0">
              <a:spcAft>
                <a:spcPts val="600"/>
              </a:spcAft>
              <a:defRPr/>
            </a:pPr>
            <a:r>
              <a:rPr lang="en-US" sz="1400" b="1" dirty="0"/>
              <a:t>STEM Academy</a:t>
            </a:r>
          </a:p>
          <a:p>
            <a:pPr eaLnBrk="0" hangingPunct="0">
              <a:spcAft>
                <a:spcPts val="600"/>
              </a:spcAft>
              <a:defRPr/>
            </a:pPr>
            <a:r>
              <a:rPr lang="en-US" sz="1400" b="1" dirty="0"/>
              <a:t>Core Curriculum Tier 1</a:t>
            </a:r>
          </a:p>
          <a:p>
            <a:pPr eaLnBrk="0" hangingPunct="0">
              <a:spcAft>
                <a:spcPts val="600"/>
              </a:spcAft>
              <a:defRPr/>
            </a:pPr>
            <a:r>
              <a:rPr lang="en-US" sz="1400" b="1" dirty="0"/>
              <a:t>First Year Experience Courses/Programs</a:t>
            </a:r>
          </a:p>
          <a:p>
            <a:pPr eaLnBrk="0" hangingPunct="0">
              <a:spcAft>
                <a:spcPts val="600"/>
              </a:spcAft>
              <a:defRPr/>
            </a:pPr>
            <a:r>
              <a:rPr lang="en-US" sz="1400" b="1" dirty="0"/>
              <a:t>First Year LLCs</a:t>
            </a:r>
          </a:p>
          <a:p>
            <a:pPr eaLnBrk="0" hangingPunct="0">
              <a:spcAft>
                <a:spcPts val="600"/>
              </a:spcAft>
              <a:defRPr/>
            </a:pPr>
            <a:r>
              <a:rPr lang="en-US" sz="1400" b="1" dirty="0"/>
              <a:t>Undergraduate Research</a:t>
            </a:r>
          </a:p>
          <a:p>
            <a:pPr eaLnBrk="0" hangingPunct="0">
              <a:spcAft>
                <a:spcPts val="600"/>
              </a:spcAft>
              <a:defRPr/>
            </a:pPr>
            <a:r>
              <a:rPr lang="en-US" sz="1400" b="1" dirty="0"/>
              <a:t>Community Action Courses</a:t>
            </a:r>
          </a:p>
          <a:p>
            <a:pPr eaLnBrk="0" hangingPunct="0">
              <a:spcAft>
                <a:spcPts val="600"/>
              </a:spcAft>
              <a:defRPr/>
            </a:pPr>
            <a:r>
              <a:rPr lang="en-US" sz="1400" b="1" dirty="0"/>
              <a:t>Residence area advisory board </a:t>
            </a:r>
          </a:p>
          <a:p>
            <a:pPr eaLnBrk="0" hangingPunct="0">
              <a:spcAft>
                <a:spcPts val="600"/>
              </a:spcAft>
              <a:defRPr/>
            </a:pPr>
            <a:r>
              <a:rPr lang="en-US" sz="1400" b="1" dirty="0"/>
              <a:t>Sustained service programs</a:t>
            </a:r>
          </a:p>
          <a:p>
            <a:pPr eaLnBrk="0" hangingPunct="0">
              <a:spcAft>
                <a:spcPts val="600"/>
              </a:spcAft>
              <a:defRPr/>
            </a:pPr>
            <a:r>
              <a:rPr lang="en-US" sz="1400" b="1" dirty="0"/>
              <a:t>Athletic team participation (intercollegiate)</a:t>
            </a:r>
          </a:p>
          <a:p>
            <a:pPr eaLnBrk="0" hangingPunct="0">
              <a:spcAft>
                <a:spcPts val="600"/>
              </a:spcAft>
              <a:defRPr/>
            </a:pPr>
            <a:r>
              <a:rPr lang="en-US" sz="1400" b="1" dirty="0"/>
              <a:t>Resident Advisor positions	</a:t>
            </a:r>
          </a:p>
          <a:p>
            <a:pPr eaLnBrk="0" hangingPunct="0">
              <a:spcAft>
                <a:spcPts val="600"/>
              </a:spcAft>
              <a:defRPr/>
            </a:pPr>
            <a:r>
              <a:rPr lang="en-US" sz="1400" b="1" dirty="0"/>
              <a:t>Internships/Field Experience</a:t>
            </a:r>
          </a:p>
          <a:p>
            <a:pPr eaLnBrk="0" hangingPunct="0">
              <a:spcAft>
                <a:spcPts val="600"/>
              </a:spcAft>
              <a:defRPr/>
            </a:pPr>
            <a:r>
              <a:rPr lang="en-US" sz="1400" b="1" dirty="0"/>
              <a:t>Admissions Ambassador</a:t>
            </a:r>
          </a:p>
          <a:p>
            <a:pPr eaLnBrk="0" hangingPunct="0">
              <a:spcAft>
                <a:spcPts val="600"/>
              </a:spcAft>
              <a:defRPr/>
            </a:pPr>
            <a:r>
              <a:rPr lang="en-US" sz="1400" b="1" dirty="0"/>
              <a:t>Study away</a:t>
            </a:r>
          </a:p>
          <a:p>
            <a:pPr eaLnBrk="0" hangingPunct="0">
              <a:spcAft>
                <a:spcPts val="600"/>
              </a:spcAft>
              <a:defRPr/>
            </a:pPr>
            <a:r>
              <a:rPr lang="en-US" sz="1400" b="1" dirty="0"/>
              <a:t>LEAD Program Coordinator positions</a:t>
            </a:r>
          </a:p>
          <a:p>
            <a:pPr eaLnBrk="0" hangingPunct="0">
              <a:spcAft>
                <a:spcPts val="600"/>
              </a:spcAft>
              <a:defRPr/>
            </a:pPr>
            <a:r>
              <a:rPr lang="en-US" sz="1400" b="1" dirty="0"/>
              <a:t>Orientation Leader</a:t>
            </a:r>
          </a:p>
          <a:p>
            <a:pPr eaLnBrk="0" hangingPunct="0">
              <a:spcAft>
                <a:spcPts val="600"/>
              </a:spcAft>
              <a:defRPr/>
            </a:pPr>
            <a:r>
              <a:rPr lang="en-US" sz="1400" b="1" dirty="0"/>
              <a:t>Peer Mentor</a:t>
            </a:r>
          </a:p>
          <a:p>
            <a:pPr eaLnBrk="0" hangingPunct="0">
              <a:spcAft>
                <a:spcPts val="600"/>
              </a:spcAft>
              <a:defRPr/>
            </a:pPr>
            <a:r>
              <a:rPr lang="en-US" sz="1400" b="1" dirty="0"/>
              <a:t>Campus governance committee work</a:t>
            </a:r>
          </a:p>
          <a:p>
            <a:pPr eaLnBrk="0" hangingPunct="0">
              <a:spcAft>
                <a:spcPts val="600"/>
              </a:spcAft>
              <a:defRPr/>
            </a:pPr>
            <a:r>
              <a:rPr lang="en-US" sz="1400" b="1" dirty="0"/>
              <a:t>Club or organization leadership</a:t>
            </a:r>
          </a:p>
          <a:p>
            <a:pPr eaLnBrk="0" hangingPunct="0">
              <a:spcAft>
                <a:spcPts val="600"/>
              </a:spcAft>
              <a:defRPr/>
            </a:pPr>
            <a:r>
              <a:rPr lang="en-US" sz="1400" b="1" dirty="0"/>
              <a:t>CORE Tier III courses</a:t>
            </a:r>
          </a:p>
          <a:p>
            <a:pPr eaLnBrk="0" hangingPunct="0">
              <a:spcAft>
                <a:spcPts val="600"/>
              </a:spcAft>
              <a:defRPr/>
            </a:pPr>
            <a:r>
              <a:rPr lang="en-US" sz="1400" b="1" dirty="0"/>
              <a:t>Independent Study – Research</a:t>
            </a:r>
          </a:p>
          <a:p>
            <a:pPr eaLnBrk="0" hangingPunct="0">
              <a:spcAft>
                <a:spcPts val="600"/>
              </a:spcAft>
              <a:defRPr/>
            </a:pPr>
            <a:r>
              <a:rPr lang="en-US" sz="1400" b="1" dirty="0"/>
              <a:t>Senior Seminar</a:t>
            </a:r>
          </a:p>
        </p:txBody>
      </p:sp>
      <p:sp>
        <p:nvSpPr>
          <p:cNvPr id="7" name="Line 11"/>
          <p:cNvSpPr>
            <a:spLocks noChangeShapeType="1"/>
          </p:cNvSpPr>
          <p:nvPr/>
        </p:nvSpPr>
        <p:spPr bwMode="auto">
          <a:xfrm>
            <a:off x="6828708" y="1535366"/>
            <a:ext cx="47625" cy="3692525"/>
          </a:xfrm>
          <a:prstGeom prst="line">
            <a:avLst/>
          </a:prstGeom>
          <a:noFill/>
          <a:ln w="95250">
            <a:solidFill>
              <a:srgbClr val="FFC000"/>
            </a:solidFill>
            <a:bevel/>
            <a:headEnd type="triangle" w="med" len="med"/>
            <a:tailEnd type="triangle" w="med" len="med"/>
          </a:ln>
          <a:effectLst>
            <a:outerShdw blurRad="50800" dist="50800" dir="5400000" algn="ctr" rotWithShape="0">
              <a:srgbClr val="6666FF">
                <a:alpha val="50000"/>
              </a:srgbClr>
            </a:outerShdw>
          </a:effectLst>
        </p:spPr>
        <p:txBody>
          <a:bodyPr/>
          <a:lstStyle/>
          <a:p>
            <a:pPr eaLnBrk="0" hangingPunct="0">
              <a:defRPr/>
            </a:pPr>
            <a:endParaRPr lang="en-US" dirty="0">
              <a:solidFill>
                <a:srgbClr val="00FF00"/>
              </a:solidFill>
            </a:endParaRPr>
          </a:p>
        </p:txBody>
      </p:sp>
      <p:sp>
        <p:nvSpPr>
          <p:cNvPr id="3077" name="TextBox 15"/>
          <p:cNvSpPr txBox="1">
            <a:spLocks noChangeArrowheads="1"/>
          </p:cNvSpPr>
          <p:nvPr/>
        </p:nvSpPr>
        <p:spPr bwMode="auto">
          <a:xfrm>
            <a:off x="4308246" y="1556689"/>
            <a:ext cx="1770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2000" b="1" dirty="0">
                <a:latin typeface="Calisto MT" pitchFamily="18" charset="0"/>
              </a:rPr>
              <a:t>First Year Encounters</a:t>
            </a:r>
          </a:p>
          <a:p>
            <a:endParaRPr lang="en-US" altLang="en-US" sz="1400" dirty="0">
              <a:latin typeface="Calibri" pitchFamily="34" charset="0"/>
            </a:endParaRPr>
          </a:p>
        </p:txBody>
      </p:sp>
      <p:sp>
        <p:nvSpPr>
          <p:cNvPr id="3078" name="TextBox 18"/>
          <p:cNvSpPr txBox="1">
            <a:spLocks noChangeArrowheads="1"/>
          </p:cNvSpPr>
          <p:nvPr/>
        </p:nvSpPr>
        <p:spPr bwMode="auto">
          <a:xfrm>
            <a:off x="4322932" y="3276600"/>
            <a:ext cx="17684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b="1" dirty="0">
                <a:latin typeface="Calisto MT" pitchFamily="18" charset="0"/>
              </a:rPr>
              <a:t>Middle Years  Encounters</a:t>
            </a:r>
          </a:p>
          <a:p>
            <a:endParaRPr lang="en-US" altLang="en-US" sz="1400" dirty="0">
              <a:latin typeface="Calibri" pitchFamily="34" charset="0"/>
            </a:endParaRPr>
          </a:p>
        </p:txBody>
      </p:sp>
      <p:sp>
        <p:nvSpPr>
          <p:cNvPr id="3079" name="TextBox 19"/>
          <p:cNvSpPr txBox="1">
            <a:spLocks noChangeArrowheads="1"/>
          </p:cNvSpPr>
          <p:nvPr/>
        </p:nvSpPr>
        <p:spPr bwMode="auto">
          <a:xfrm>
            <a:off x="4400611" y="5015004"/>
            <a:ext cx="17684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1600" b="1" dirty="0">
                <a:latin typeface="Calisto MT" pitchFamily="18" charset="0"/>
              </a:rPr>
              <a:t>Senior Year Encounters</a:t>
            </a:r>
          </a:p>
          <a:p>
            <a:endParaRPr lang="en-US" altLang="en-US" sz="1400" dirty="0">
              <a:latin typeface="Calibri" pitchFamily="34" charset="0"/>
            </a:endParaRPr>
          </a:p>
        </p:txBody>
      </p:sp>
      <p:grpSp>
        <p:nvGrpSpPr>
          <p:cNvPr id="3080" name="Diagram 3"/>
          <p:cNvGrpSpPr>
            <a:grpSpLocks noChangeAspect="1"/>
          </p:cNvGrpSpPr>
          <p:nvPr/>
        </p:nvGrpSpPr>
        <p:grpSpPr bwMode="auto">
          <a:xfrm>
            <a:off x="4246626" y="1223156"/>
            <a:ext cx="1981200" cy="5058582"/>
            <a:chOff x="484" y="890"/>
            <a:chExt cx="2108" cy="2346"/>
          </a:xfrm>
        </p:grpSpPr>
        <p:sp>
          <p:nvSpPr>
            <p:cNvPr id="3082" name="_s1030"/>
            <p:cNvSpPr>
              <a:spLocks noChangeArrowheads="1" noTextEdit="1"/>
            </p:cNvSpPr>
            <p:nvPr/>
          </p:nvSpPr>
          <p:spPr bwMode="auto">
            <a:xfrm rot="16200000">
              <a:off x="1182" y="279"/>
              <a:ext cx="737" cy="1959"/>
            </a:xfrm>
            <a:prstGeom prst="ellipse">
              <a:avLst/>
            </a:prstGeom>
            <a:solidFill>
              <a:srgbClr val="FF3399">
                <a:alpha val="50195"/>
              </a:srgbClr>
            </a:solidFill>
            <a:ln w="4670">
              <a:solidFill>
                <a:srgbClr val="FFFFCC"/>
              </a:solidFill>
              <a:round/>
              <a:headEnd/>
              <a:tailEnd/>
            </a:ln>
          </p:spPr>
          <p:txBody>
            <a:bodyPr lIns="0" tIns="0" rIns="0" bIns="0" anchor="ctr"/>
            <a:lstStyle/>
            <a:p>
              <a:endParaRPr lang="en-US" dirty="0"/>
            </a:p>
          </p:txBody>
        </p:sp>
        <p:sp>
          <p:nvSpPr>
            <p:cNvPr id="3083" name="_s1028"/>
            <p:cNvSpPr>
              <a:spLocks noChangeArrowheads="1" noTextEdit="1"/>
            </p:cNvSpPr>
            <p:nvPr/>
          </p:nvSpPr>
          <p:spPr bwMode="auto">
            <a:xfrm rot="-5400000">
              <a:off x="1042" y="975"/>
              <a:ext cx="930" cy="2045"/>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dirty="0"/>
            </a:p>
          </p:txBody>
        </p:sp>
        <p:sp>
          <p:nvSpPr>
            <p:cNvPr id="3084" name="_s1032"/>
            <p:cNvSpPr>
              <a:spLocks noChangeArrowheads="1" noTextEdit="1"/>
            </p:cNvSpPr>
            <p:nvPr/>
          </p:nvSpPr>
          <p:spPr bwMode="auto">
            <a:xfrm rot="-5400000">
              <a:off x="1075" y="1719"/>
              <a:ext cx="926" cy="2108"/>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dirty="0"/>
            </a:p>
          </p:txBody>
        </p:sp>
      </p:grpSp>
      <p:sp>
        <p:nvSpPr>
          <p:cNvPr id="3081" name="TextBox 22"/>
          <p:cNvSpPr txBox="1">
            <a:spLocks noChangeArrowheads="1"/>
          </p:cNvSpPr>
          <p:nvPr/>
        </p:nvSpPr>
        <p:spPr bwMode="auto">
          <a:xfrm>
            <a:off x="2577336" y="1340810"/>
            <a:ext cx="1498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b="1" dirty="0">
                <a:latin typeface="Calisto MT" pitchFamily="18" charset="0"/>
              </a:rPr>
              <a:t>College &amp; Academic Life</a:t>
            </a:r>
          </a:p>
          <a:p>
            <a:pPr algn="ctr"/>
            <a:endParaRPr lang="en-US" altLang="en-US" b="1" dirty="0">
              <a:latin typeface="Calisto MT" pitchFamily="18" charset="0"/>
            </a:endParaRPr>
          </a:p>
          <a:p>
            <a:pPr algn="ctr"/>
            <a:endParaRPr lang="en-US" altLang="en-US" b="1" dirty="0">
              <a:latin typeface="Calisto MT" pitchFamily="18" charset="0"/>
            </a:endParaRPr>
          </a:p>
          <a:p>
            <a:pPr algn="ctr"/>
            <a:endParaRPr lang="en-US" altLang="en-US" b="1" dirty="0">
              <a:latin typeface="Calisto MT" pitchFamily="18" charset="0"/>
            </a:endParaRPr>
          </a:p>
          <a:p>
            <a:pPr algn="ctr"/>
            <a:endParaRPr lang="en-US" altLang="en-US" b="1" dirty="0">
              <a:latin typeface="Calisto MT" pitchFamily="18" charset="0"/>
            </a:endParaRPr>
          </a:p>
          <a:p>
            <a:pPr algn="ctr"/>
            <a:r>
              <a:rPr lang="en-US" altLang="en-US" b="1" dirty="0">
                <a:latin typeface="Calisto MT" pitchFamily="18" charset="0"/>
              </a:rPr>
              <a:t> The World     Outside the Classroom</a:t>
            </a:r>
          </a:p>
          <a:p>
            <a:pPr algn="ctr"/>
            <a:endParaRPr lang="en-US" altLang="en-US" b="1" dirty="0">
              <a:latin typeface="Calisto MT" pitchFamily="18" charset="0"/>
            </a:endParaRPr>
          </a:p>
          <a:p>
            <a:pPr algn="ctr"/>
            <a:endParaRPr lang="en-US" altLang="en-US" b="1" dirty="0">
              <a:latin typeface="Calisto MT" pitchFamily="18" charset="0"/>
            </a:endParaRPr>
          </a:p>
          <a:p>
            <a:pPr algn="ctr"/>
            <a:endParaRPr lang="en-US" altLang="en-US" b="1" dirty="0">
              <a:latin typeface="Calisto MT" pitchFamily="18" charset="0"/>
            </a:endParaRPr>
          </a:p>
          <a:p>
            <a:pPr algn="ctr"/>
            <a:r>
              <a:rPr lang="en-US" altLang="en-US" b="1" dirty="0">
                <a:latin typeface="Calisto MT" pitchFamily="18" charset="0"/>
              </a:rPr>
              <a:t>Application  Discipline to the Real World</a:t>
            </a:r>
          </a:p>
          <a:p>
            <a:endParaRPr lang="en-US" altLang="en-US" b="1" dirty="0">
              <a:latin typeface="Calisto MT" pitchFamily="18" charset="0"/>
            </a:endParaRPr>
          </a:p>
        </p:txBody>
      </p:sp>
      <p:pic>
        <p:nvPicPr>
          <p:cNvPr id="13" name="Picture 12" descr="cid:71aaccda-4e09-49f1-aecd-3d7203376608">
            <a:extLst>
              <a:ext uri="{FF2B5EF4-FFF2-40B4-BE49-F238E27FC236}">
                <a16:creationId xmlns:a16="http://schemas.microsoft.com/office/drawing/2014/main" id="{20C0184B-2917-4CD5-AED4-A68E4A35DCCA}"/>
              </a:ext>
            </a:extLst>
          </p:cNvPr>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custDataLst>
      <p:tags r:id="rId1"/>
    </p:custDataLst>
    <p:extLst>
      <p:ext uri="{BB962C8B-B14F-4D97-AF65-F5344CB8AC3E}">
        <p14:creationId xmlns:p14="http://schemas.microsoft.com/office/powerpoint/2010/main" val="4192342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0527" y="1332469"/>
            <a:ext cx="11280371" cy="868362"/>
          </a:xfrm>
        </p:spPr>
        <p:txBody>
          <a:bodyPr>
            <a:noAutofit/>
          </a:bodyPr>
          <a:lstStyle/>
          <a:p>
            <a:pPr algn="ctr"/>
            <a:r>
              <a:rPr lang="en-US" altLang="en-US" sz="3800" dirty="0">
                <a:solidFill>
                  <a:srgbClr val="336699"/>
                </a:solidFill>
                <a:latin typeface="+mn-lt"/>
              </a:rPr>
              <a:t>How is revenue generation tied to the strategic plan?</a:t>
            </a:r>
            <a:br>
              <a:rPr lang="en-US" altLang="en-US" sz="3800" dirty="0">
                <a:solidFill>
                  <a:srgbClr val="336699"/>
                </a:solidFill>
                <a:latin typeface="+mn-lt"/>
              </a:rPr>
            </a:br>
            <a:r>
              <a:rPr lang="en-US" altLang="en-US" sz="3800" dirty="0">
                <a:solidFill>
                  <a:srgbClr val="336699"/>
                </a:solidFill>
                <a:latin typeface="+mn-lt"/>
              </a:rPr>
              <a:t>What will make MCLA financially sustainable?</a:t>
            </a:r>
          </a:p>
        </p:txBody>
      </p:sp>
      <p:sp>
        <p:nvSpPr>
          <p:cNvPr id="48131" name="Rectangle 3"/>
          <p:cNvSpPr>
            <a:spLocks noGrp="1" noChangeArrowheads="1"/>
          </p:cNvSpPr>
          <p:nvPr>
            <p:ph type="body" idx="1"/>
          </p:nvPr>
        </p:nvSpPr>
        <p:spPr>
          <a:xfrm>
            <a:off x="1327841" y="2108886"/>
            <a:ext cx="9741529" cy="3581400"/>
          </a:xfrm>
        </p:spPr>
        <p:txBody>
          <a:bodyPr>
            <a:normAutofit/>
          </a:bodyPr>
          <a:lstStyle/>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endParaRPr lang="en-US" altLang="en-US" sz="2400" dirty="0">
              <a:latin typeface="Calibri" panose="020F0502020204030204" pitchFamily="34" charset="0"/>
            </a:endParaRPr>
          </a:p>
          <a:p>
            <a:pPr marL="0" indent="0" algn="ctr">
              <a:lnSpc>
                <a:spcPct val="80000"/>
              </a:lnSpc>
              <a:buNone/>
            </a:pPr>
            <a:r>
              <a:rPr lang="en-US" altLang="en-US" sz="2400" dirty="0">
                <a:latin typeface="Calibri" panose="020F0502020204030204" pitchFamily="34" charset="0"/>
              </a:rPr>
              <a:t>Larry Behan </a:t>
            </a:r>
          </a:p>
          <a:p>
            <a:pPr marL="0" indent="0" algn="ctr">
              <a:lnSpc>
                <a:spcPct val="80000"/>
              </a:lnSpc>
              <a:buNone/>
            </a:pPr>
            <a:r>
              <a:rPr lang="en-US" altLang="en-US" sz="2000" dirty="0">
                <a:latin typeface="Calibri" panose="020F0502020204030204" pitchFamily="34" charset="0"/>
              </a:rPr>
              <a:t>Vice President of Administration and Finance</a:t>
            </a:r>
            <a:endParaRPr lang="en-US" altLang="en-US" sz="1600" dirty="0">
              <a:latin typeface="Calibri" panose="020F0502020204030204" pitchFamily="34" charset="0"/>
            </a:endParaRPr>
          </a:p>
        </p:txBody>
      </p:sp>
      <p:pic>
        <p:nvPicPr>
          <p:cNvPr id="10" name="Picture 9"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569" y="2417103"/>
            <a:ext cx="2326288" cy="1856610"/>
          </a:xfrm>
          <a:prstGeom prst="rect">
            <a:avLst/>
          </a:prstGeom>
        </p:spPr>
      </p:pic>
    </p:spTree>
    <p:extLst>
      <p:ext uri="{BB962C8B-B14F-4D97-AF65-F5344CB8AC3E}">
        <p14:creationId xmlns:p14="http://schemas.microsoft.com/office/powerpoint/2010/main" val="1878457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chemeClr val="accent1">
                    <a:lumMod val="75000"/>
                  </a:schemeClr>
                </a:solidFill>
                <a:latin typeface="+mn-lt"/>
              </a:rPr>
              <a:t>Revenue Generation &amp; Diversification</a:t>
            </a:r>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sz="3200" dirty="0"/>
              <a:t>MCLA is a tuition-dependent public liberal arts </a:t>
            </a:r>
            <a:r>
              <a:rPr lang="en-US" sz="3200" dirty="0" smtClean="0"/>
              <a:t>college</a:t>
            </a:r>
            <a:endParaRPr lang="en-US" sz="3200" dirty="0"/>
          </a:p>
          <a:p>
            <a:pPr lvl="1"/>
            <a:endParaRPr lang="en-US" dirty="0"/>
          </a:p>
          <a:p>
            <a:pPr lvl="1"/>
            <a:r>
              <a:rPr lang="en-US" dirty="0" smtClean="0"/>
              <a:t>State </a:t>
            </a:r>
            <a:r>
              <a:rPr lang="en-US" dirty="0"/>
              <a:t>support covers only 32% of total operating </a:t>
            </a:r>
            <a:r>
              <a:rPr lang="en-US" dirty="0" smtClean="0"/>
              <a:t>costs</a:t>
            </a:r>
            <a:endParaRPr lang="en-US" dirty="0"/>
          </a:p>
          <a:p>
            <a:pPr lvl="1"/>
            <a:endParaRPr lang="en-US" dirty="0"/>
          </a:p>
          <a:p>
            <a:pPr lvl="1"/>
            <a:r>
              <a:rPr lang="en-US" dirty="0"/>
              <a:t>Tuition and fees must cover most of the remaining </a:t>
            </a:r>
            <a:r>
              <a:rPr lang="en-US" dirty="0" smtClean="0"/>
              <a:t>gap</a:t>
            </a:r>
            <a:endParaRPr lang="en-US" dirty="0"/>
          </a:p>
          <a:p>
            <a:pPr lvl="1"/>
            <a:endParaRPr lang="en-US" dirty="0"/>
          </a:p>
          <a:p>
            <a:pPr lvl="1"/>
            <a:r>
              <a:rPr lang="en-US" dirty="0"/>
              <a:t>Ancillary revenue options must be </a:t>
            </a:r>
            <a:r>
              <a:rPr lang="en-US" dirty="0" smtClean="0"/>
              <a:t>explored</a:t>
            </a:r>
            <a:endParaRPr lang="en-US" dirty="0"/>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494649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mn-lt"/>
              </a:rPr>
              <a:t>Financial Model</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600" dirty="0"/>
              <a:t>Enrollment: UD, GR, and CE</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Advancement/Fund Raising</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a:t>Diversification of Ancillary Revenue Streams</a:t>
            </a:r>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668430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4018" y="1202546"/>
            <a:ext cx="11446626" cy="868362"/>
          </a:xfrm>
        </p:spPr>
        <p:txBody>
          <a:bodyPr>
            <a:normAutofit fontScale="90000"/>
          </a:bodyPr>
          <a:lstStyle/>
          <a:p>
            <a:pPr algn="ctr"/>
            <a:r>
              <a:rPr lang="en-US" altLang="en-US" sz="3600" dirty="0">
                <a:solidFill>
                  <a:srgbClr val="336699"/>
                </a:solidFill>
                <a:latin typeface="+mn-lt"/>
              </a:rPr>
              <a:t/>
            </a:r>
            <a:br>
              <a:rPr lang="en-US" altLang="en-US" sz="3600" dirty="0">
                <a:solidFill>
                  <a:srgbClr val="336699"/>
                </a:solidFill>
                <a:latin typeface="+mn-lt"/>
              </a:rPr>
            </a:br>
            <a:r>
              <a:rPr lang="en-US" altLang="en-US" sz="4200" dirty="0">
                <a:solidFill>
                  <a:srgbClr val="336699"/>
                </a:solidFill>
                <a:latin typeface="+mn-lt"/>
              </a:rPr>
              <a:t>How will the strategic plan’s priorities </a:t>
            </a:r>
            <a:r>
              <a:rPr lang="en-US" altLang="en-US" sz="4200" dirty="0" smtClean="0">
                <a:solidFill>
                  <a:srgbClr val="336699"/>
                </a:solidFill>
                <a:latin typeface="+mn-lt"/>
              </a:rPr>
              <a:t/>
            </a:r>
            <a:br>
              <a:rPr lang="en-US" altLang="en-US" sz="4200" dirty="0" smtClean="0">
                <a:solidFill>
                  <a:srgbClr val="336699"/>
                </a:solidFill>
                <a:latin typeface="+mn-lt"/>
              </a:rPr>
            </a:br>
            <a:r>
              <a:rPr lang="en-US" altLang="en-US" sz="4200" dirty="0" smtClean="0">
                <a:solidFill>
                  <a:srgbClr val="336699"/>
                </a:solidFill>
                <a:latin typeface="+mn-lt"/>
              </a:rPr>
              <a:t>(</a:t>
            </a:r>
            <a:r>
              <a:rPr lang="en-US" altLang="en-US" sz="4200" dirty="0">
                <a:solidFill>
                  <a:srgbClr val="336699"/>
                </a:solidFill>
                <a:latin typeface="+mn-lt"/>
              </a:rPr>
              <a:t>and unfunded initiatives) be translated into giving opportunities </a:t>
            </a:r>
            <a:r>
              <a:rPr lang="en-US" altLang="en-US" sz="4200" dirty="0" smtClean="0">
                <a:solidFill>
                  <a:srgbClr val="336699"/>
                </a:solidFill>
                <a:latin typeface="+mn-lt"/>
              </a:rPr>
              <a:t>for </a:t>
            </a:r>
            <a:r>
              <a:rPr lang="en-US" altLang="en-US" sz="4200" dirty="0">
                <a:solidFill>
                  <a:srgbClr val="336699"/>
                </a:solidFill>
                <a:latin typeface="+mn-lt"/>
              </a:rPr>
              <a:t>donors?</a:t>
            </a:r>
            <a:br>
              <a:rPr lang="en-US" altLang="en-US" sz="4200" dirty="0">
                <a:solidFill>
                  <a:srgbClr val="336699"/>
                </a:solidFill>
                <a:latin typeface="+mn-lt"/>
              </a:rPr>
            </a:br>
            <a:endParaRPr lang="en-US" altLang="en-US" sz="4200" dirty="0">
              <a:solidFill>
                <a:srgbClr val="336699"/>
              </a:solidFill>
              <a:latin typeface="+mn-lt"/>
            </a:endParaRPr>
          </a:p>
        </p:txBody>
      </p:sp>
      <p:sp>
        <p:nvSpPr>
          <p:cNvPr id="48131" name="Rectangle 3"/>
          <p:cNvSpPr>
            <a:spLocks noGrp="1" noChangeArrowheads="1"/>
          </p:cNvSpPr>
          <p:nvPr>
            <p:ph type="body" idx="1"/>
          </p:nvPr>
        </p:nvSpPr>
        <p:spPr>
          <a:xfrm>
            <a:off x="384018" y="2809208"/>
            <a:ext cx="10969782" cy="3581400"/>
          </a:xfrm>
        </p:spPr>
        <p:txBody>
          <a:bodyPr>
            <a:normAutofit/>
          </a:bodyPr>
          <a:lstStyle/>
          <a:p>
            <a:pPr marL="0" indent="0" algn="ctr">
              <a:lnSpc>
                <a:spcPct val="80000"/>
              </a:lnSpc>
              <a:buNone/>
            </a:pPr>
            <a:endParaRPr lang="en-US" sz="2000" dirty="0"/>
          </a:p>
          <a:p>
            <a:pPr marL="0" indent="0" algn="ctr">
              <a:lnSpc>
                <a:spcPct val="80000"/>
              </a:lnSpc>
              <a:buNone/>
            </a:pPr>
            <a:endParaRPr lang="en-US" sz="2000" dirty="0"/>
          </a:p>
          <a:p>
            <a:pPr marL="0" indent="0" algn="ctr">
              <a:lnSpc>
                <a:spcPct val="80000"/>
              </a:lnSpc>
              <a:buNone/>
            </a:pPr>
            <a:endParaRPr lang="en-US" sz="2000" dirty="0"/>
          </a:p>
          <a:p>
            <a:pPr marL="0" indent="0" algn="ctr">
              <a:lnSpc>
                <a:spcPct val="80000"/>
              </a:lnSpc>
              <a:buNone/>
            </a:pPr>
            <a:endParaRPr lang="en-US" sz="2000" dirty="0"/>
          </a:p>
          <a:p>
            <a:pPr marL="0" indent="0" algn="ctr">
              <a:lnSpc>
                <a:spcPct val="80000"/>
              </a:lnSpc>
              <a:buNone/>
            </a:pPr>
            <a:endParaRPr lang="en-US" sz="2000" dirty="0"/>
          </a:p>
          <a:p>
            <a:pPr marL="0" indent="0" algn="ctr">
              <a:lnSpc>
                <a:spcPct val="80000"/>
              </a:lnSpc>
              <a:buNone/>
            </a:pPr>
            <a:r>
              <a:rPr lang="en-US" sz="2400" dirty="0"/>
              <a:t>Molly Fannon Williams</a:t>
            </a:r>
          </a:p>
          <a:p>
            <a:pPr marL="0" indent="0" algn="ctr">
              <a:lnSpc>
                <a:spcPct val="80000"/>
              </a:lnSpc>
              <a:buNone/>
            </a:pPr>
            <a:r>
              <a:rPr lang="en-US" sz="2000" dirty="0"/>
              <a:t>Interim Vice President for Institutional Advancement</a:t>
            </a:r>
            <a:br>
              <a:rPr lang="en-US" sz="2000" dirty="0"/>
            </a:br>
            <a:endParaRPr lang="en-US" altLang="en-US" sz="2000" i="1" dirty="0">
              <a:latin typeface="Candara" panose="020E0502030303020204" pitchFamily="34" charset="0"/>
            </a:endParaRPr>
          </a:p>
        </p:txBody>
      </p:sp>
      <p:pic>
        <p:nvPicPr>
          <p:cNvPr id="10" name="Picture 9"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pic>
        <p:nvPicPr>
          <p:cNvPr id="3" name="Picture 2">
            <a:extLst>
              <a:ext uri="{FF2B5EF4-FFF2-40B4-BE49-F238E27FC236}">
                <a16:creationId xmlns:a16="http://schemas.microsoft.com/office/drawing/2014/main" id="{DB1ECD10-B628-40C9-901A-73DDFE38D31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4664809" y="2607737"/>
            <a:ext cx="2618509" cy="1749164"/>
          </a:xfrm>
          <a:prstGeom prst="rect">
            <a:avLst/>
          </a:prstGeom>
        </p:spPr>
      </p:pic>
    </p:spTree>
    <p:extLst>
      <p:ext uri="{BB962C8B-B14F-4D97-AF65-F5344CB8AC3E}">
        <p14:creationId xmlns:p14="http://schemas.microsoft.com/office/powerpoint/2010/main" val="3864643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70C0"/>
                </a:solidFill>
                <a:latin typeface="+mn-lt"/>
              </a:rPr>
              <a:t>Advancement’s Plans to Generate Revenue and Support for the Strategic Plan’s Priorities</a:t>
            </a:r>
          </a:p>
        </p:txBody>
      </p:sp>
      <p:sp>
        <p:nvSpPr>
          <p:cNvPr id="3" name="Content Placeholder 2"/>
          <p:cNvSpPr>
            <a:spLocks noGrp="1"/>
          </p:cNvSpPr>
          <p:nvPr>
            <p:ph idx="1"/>
          </p:nvPr>
        </p:nvSpPr>
        <p:spPr>
          <a:xfrm>
            <a:off x="838200" y="1903026"/>
            <a:ext cx="10515600" cy="4351338"/>
          </a:xfrm>
        </p:spPr>
        <p:txBody>
          <a:bodyPr>
            <a:normAutofit/>
          </a:bodyPr>
          <a:lstStyle/>
          <a:p>
            <a:pPr marL="342900" marR="0" lvl="0" indent="-342900">
              <a:lnSpc>
                <a:spcPct val="115000"/>
              </a:lnSpc>
              <a:spcBef>
                <a:spcPts val="0"/>
              </a:spcBef>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Work more effectively across campus, especially with faculty</a:t>
            </a:r>
          </a:p>
          <a:p>
            <a:pPr marL="342900" marR="0" lvl="0" indent="-342900">
              <a:lnSpc>
                <a:spcPct val="115000"/>
              </a:lnSpc>
              <a:spcBef>
                <a:spcPts val="0"/>
              </a:spcBef>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Create a staff team focused on alumni engagement</a:t>
            </a:r>
          </a:p>
          <a:p>
            <a:pPr marL="342900" marR="0" lvl="0" indent="-342900">
              <a:lnSpc>
                <a:spcPct val="115000"/>
              </a:lnSpc>
              <a:spcBef>
                <a:spcPts val="0"/>
              </a:spcBef>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Focus a new staff team on building gift support at all levels</a:t>
            </a:r>
          </a:p>
          <a:p>
            <a:pPr marL="342900" marR="0" lvl="0" indent="-342900">
              <a:lnSpc>
                <a:spcPct val="115000"/>
              </a:lnSpc>
              <a:spcBef>
                <a:spcPts val="0"/>
              </a:spcBef>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Incorporate diversity and inclusion goals into planning and outreach</a:t>
            </a:r>
          </a:p>
          <a:p>
            <a:endParaRPr lang="en-US" dirty="0"/>
          </a:p>
        </p:txBody>
      </p:sp>
      <p:pic>
        <p:nvPicPr>
          <p:cNvPr id="6" name="Picture 5"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2023125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30" y="355192"/>
            <a:ext cx="10972799" cy="1325563"/>
          </a:xfrm>
        </p:spPr>
        <p:txBody>
          <a:bodyPr>
            <a:normAutofit/>
          </a:bodyPr>
          <a:lstStyle/>
          <a:p>
            <a:r>
              <a:rPr lang="en-US" sz="4000" dirty="0">
                <a:solidFill>
                  <a:srgbClr val="0070C0"/>
                </a:solidFill>
                <a:latin typeface="+mn-lt"/>
              </a:rPr>
              <a:t>Generating Support for the Strategic Plan’s Priorities</a:t>
            </a:r>
            <a:br>
              <a:rPr lang="en-US" sz="4000" dirty="0">
                <a:solidFill>
                  <a:srgbClr val="0070C0"/>
                </a:solidFill>
                <a:latin typeface="+mn-lt"/>
              </a:rPr>
            </a:br>
            <a:r>
              <a:rPr lang="en-US" sz="4000" dirty="0">
                <a:solidFill>
                  <a:srgbClr val="0070C0"/>
                </a:solidFill>
                <a:latin typeface="+mn-lt"/>
              </a:rPr>
              <a:t> </a:t>
            </a:r>
            <a:r>
              <a:rPr lang="en-US" sz="2400" dirty="0">
                <a:solidFill>
                  <a:srgbClr val="0070C0"/>
                </a:solidFill>
                <a:latin typeface="+mn-lt"/>
              </a:rPr>
              <a:t>cont’d.</a:t>
            </a:r>
            <a:endParaRPr lang="en-US" sz="4000" dirty="0">
              <a:solidFill>
                <a:srgbClr val="0070C0"/>
              </a:solidFill>
              <a:latin typeface="+mn-lt"/>
            </a:endParaRPr>
          </a:p>
        </p:txBody>
      </p:sp>
      <p:sp>
        <p:nvSpPr>
          <p:cNvPr id="3" name="Content Placeholder 2"/>
          <p:cNvSpPr>
            <a:spLocks noGrp="1"/>
          </p:cNvSpPr>
          <p:nvPr>
            <p:ph idx="1"/>
          </p:nvPr>
        </p:nvSpPr>
        <p:spPr/>
        <p:txBody>
          <a:bodyPr>
            <a:normAutofit/>
          </a:bodyPr>
          <a:lstStyle/>
          <a:p>
            <a:pPr marL="342900" marR="0" lvl="0" indent="-342900">
              <a:lnSpc>
                <a:spcPct val="115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Develop involvement, recognition and solicitation strategies for mid- and high-level donors</a:t>
            </a:r>
          </a:p>
          <a:p>
            <a:pPr marL="742950" marR="0" lvl="1" indent="-285750">
              <a:lnSpc>
                <a:spcPct val="115000"/>
              </a:lnSpc>
              <a:spcBef>
                <a:spcPts val="0"/>
              </a:spcBef>
              <a:spcAft>
                <a:spcPts val="6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Scholarship, endowment, internships, athletics, arts, academic programs</a:t>
            </a:r>
          </a:p>
          <a:p>
            <a:pPr marL="742950" marR="0" lvl="1" indent="-285750">
              <a:lnSpc>
                <a:spcPct val="115000"/>
              </a:lnSpc>
              <a:spcBef>
                <a:spcPts val="0"/>
              </a:spcBef>
              <a:spcAft>
                <a:spcPts val="600"/>
              </a:spcAft>
              <a:buFont typeface="Courier New" panose="02070309020205020404" pitchFamily="49" charset="0"/>
              <a:buChar char="o"/>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Work toward a comprehensive advancement program that matches college priorities with the interests and readiness of major and planned giving donors</a:t>
            </a:r>
          </a:p>
          <a:p>
            <a:pPr marL="742950" marR="0" lvl="1" indent="-285750">
              <a:lnSpc>
                <a:spcPct val="115000"/>
              </a:lnSpc>
              <a:spcBef>
                <a:spcPts val="0"/>
              </a:spcBef>
              <a:spcAft>
                <a:spcPts val="6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Prospect management system</a:t>
            </a:r>
          </a:p>
          <a:p>
            <a:endParaRPr lang="en-US" sz="2400" dirty="0"/>
          </a:p>
        </p:txBody>
      </p:sp>
      <p:pic>
        <p:nvPicPr>
          <p:cNvPr id="6" name="Picture 5"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2443045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41317" y="812120"/>
            <a:ext cx="12236334" cy="788987"/>
          </a:xfrm>
        </p:spPr>
        <p:txBody>
          <a:bodyPr>
            <a:noAutofit/>
          </a:bodyPr>
          <a:lstStyle/>
          <a:p>
            <a:r>
              <a:rPr lang="en-US" altLang="en-US" sz="4000" dirty="0">
                <a:solidFill>
                  <a:schemeClr val="accent1">
                    <a:lumMod val="75000"/>
                  </a:schemeClr>
                </a:solidFill>
                <a:latin typeface="+mn-lt"/>
              </a:rPr>
              <a:t>Pivoting from Long-Term to Short-Term </a:t>
            </a:r>
            <a:r>
              <a:rPr lang="en-US" altLang="en-US" sz="4000" dirty="0" smtClean="0">
                <a:solidFill>
                  <a:schemeClr val="accent1">
                    <a:lumMod val="75000"/>
                  </a:schemeClr>
                </a:solidFill>
                <a:latin typeface="+mn-lt"/>
              </a:rPr>
              <a:t>Focus: </a:t>
            </a:r>
            <a:r>
              <a:rPr lang="en-US" altLang="en-US" sz="4000" dirty="0" smtClean="0">
                <a:solidFill>
                  <a:schemeClr val="accent1">
                    <a:lumMod val="75000"/>
                  </a:schemeClr>
                </a:solidFill>
                <a:latin typeface="+mn-lt"/>
              </a:rPr>
              <a:t>Next Steps</a:t>
            </a:r>
            <a:endParaRPr lang="en-US" altLang="en-US" sz="4000" dirty="0">
              <a:solidFill>
                <a:srgbClr val="7030A0"/>
              </a:solidFill>
              <a:latin typeface="+mn-lt"/>
            </a:endParaRPr>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09443" y="6319954"/>
            <a:ext cx="906162" cy="351516"/>
          </a:xfrm>
          <a:prstGeom prst="rect">
            <a:avLst/>
          </a:prstGeom>
          <a:noFill/>
          <a:ln>
            <a:noFill/>
          </a:ln>
        </p:spPr>
      </p:pic>
      <p:pic>
        <p:nvPicPr>
          <p:cNvPr id="13" name="Content Placeholder 12">
            <a:extLst>
              <a:ext uri="{FF2B5EF4-FFF2-40B4-BE49-F238E27FC236}">
                <a16:creationId xmlns:a16="http://schemas.microsoft.com/office/drawing/2014/main" id="{BAF53ECE-C4E1-46C0-94DD-470A0CDB69E0}"/>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4959943" y="2098249"/>
            <a:ext cx="2295118" cy="1805493"/>
          </a:xfrm>
        </p:spPr>
      </p:pic>
      <p:sp>
        <p:nvSpPr>
          <p:cNvPr id="17" name="Rectangle 16">
            <a:extLst>
              <a:ext uri="{FF2B5EF4-FFF2-40B4-BE49-F238E27FC236}">
                <a16:creationId xmlns:a16="http://schemas.microsoft.com/office/drawing/2014/main" id="{29EC15F5-7553-41CB-9E24-080029D7D2EC}"/>
              </a:ext>
            </a:extLst>
          </p:cNvPr>
          <p:cNvSpPr/>
          <p:nvPr/>
        </p:nvSpPr>
        <p:spPr>
          <a:xfrm>
            <a:off x="612476" y="4400884"/>
            <a:ext cx="10990052" cy="1421928"/>
          </a:xfrm>
          <a:prstGeom prst="rect">
            <a:avLst/>
          </a:prstGeom>
        </p:spPr>
        <p:txBody>
          <a:bodyPr wrap="square">
            <a:spAutoFit/>
          </a:bodyPr>
          <a:lstStyle/>
          <a:p>
            <a:pPr algn="ctr">
              <a:lnSpc>
                <a:spcPct val="80000"/>
              </a:lnSpc>
            </a:pPr>
            <a:r>
              <a:rPr lang="en-US" altLang="en-US" sz="2400" dirty="0" smtClean="0">
                <a:latin typeface="Calibri" panose="020F0502020204030204" pitchFamily="34" charset="0"/>
              </a:rPr>
              <a:t>James F. Birge</a:t>
            </a:r>
          </a:p>
          <a:p>
            <a:pPr algn="ctr">
              <a:lnSpc>
                <a:spcPct val="80000"/>
              </a:lnSpc>
            </a:pPr>
            <a:r>
              <a:rPr lang="en-US" altLang="en-US" sz="2000" dirty="0" smtClean="0">
                <a:latin typeface="Calibri" panose="020F0502020204030204" pitchFamily="34" charset="0"/>
              </a:rPr>
              <a:t>President</a:t>
            </a:r>
          </a:p>
          <a:p>
            <a:pPr algn="ctr">
              <a:lnSpc>
                <a:spcPct val="80000"/>
              </a:lnSpc>
            </a:pPr>
            <a:endParaRPr lang="en-US" altLang="en-US" sz="2000" dirty="0" smtClean="0">
              <a:latin typeface="Calibri" panose="020F0502020204030204" pitchFamily="34" charset="0"/>
            </a:endParaRPr>
          </a:p>
          <a:p>
            <a:pPr algn="ctr">
              <a:lnSpc>
                <a:spcPct val="80000"/>
              </a:lnSpc>
            </a:pPr>
            <a:r>
              <a:rPr lang="en-US" altLang="en-US" sz="2400" dirty="0" smtClean="0">
                <a:latin typeface="Calibri" panose="020F0502020204030204" pitchFamily="34" charset="0"/>
              </a:rPr>
              <a:t>Denise </a:t>
            </a:r>
            <a:r>
              <a:rPr lang="en-US" altLang="en-US" sz="2400" dirty="0">
                <a:latin typeface="Calibri" panose="020F0502020204030204" pitchFamily="34" charset="0"/>
              </a:rPr>
              <a:t>Richardello</a:t>
            </a:r>
          </a:p>
          <a:p>
            <a:pPr algn="ctr">
              <a:lnSpc>
                <a:spcPct val="80000"/>
              </a:lnSpc>
            </a:pPr>
            <a:r>
              <a:rPr lang="en-US" sz="2000" dirty="0"/>
              <a:t>Executive Vice President</a:t>
            </a:r>
          </a:p>
        </p:txBody>
      </p:sp>
    </p:spTree>
    <p:extLst>
      <p:ext uri="{BB962C8B-B14F-4D97-AF65-F5344CB8AC3E}">
        <p14:creationId xmlns:p14="http://schemas.microsoft.com/office/powerpoint/2010/main" val="4240749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Recognition from U.S. Department of Education</a:t>
            </a:r>
          </a:p>
          <a:p>
            <a:pPr lvl="1"/>
            <a:r>
              <a:rPr lang="en-US" sz="2000" dirty="0"/>
              <a:t>One of 26 four-year public and private colleges with “low costs and high salaries” for graduates</a:t>
            </a:r>
          </a:p>
          <a:p>
            <a:pPr lvl="1"/>
            <a:endParaRPr lang="en-US" sz="2000" dirty="0"/>
          </a:p>
          <a:p>
            <a:r>
              <a:rPr lang="en-US" sz="2400" dirty="0"/>
              <a:t>Title III Grant</a:t>
            </a:r>
          </a:p>
          <a:p>
            <a:pPr marL="0" indent="0">
              <a:buNone/>
            </a:pPr>
            <a:endParaRPr lang="en-US" sz="2400" dirty="0"/>
          </a:p>
          <a:p>
            <a:r>
              <a:rPr lang="en-US" sz="2400" dirty="0"/>
              <a:t>Mellon Grant</a:t>
            </a:r>
          </a:p>
          <a:p>
            <a:pPr marL="0" indent="0">
              <a:buNone/>
            </a:pPr>
            <a:endParaRPr lang="en-US" sz="2400" dirty="0"/>
          </a:p>
          <a:p>
            <a:r>
              <a:rPr lang="en-US" sz="2400" dirty="0"/>
              <a:t>Inclusive and successful strategic planning process </a:t>
            </a:r>
            <a:endParaRPr lang="en-US" sz="2000" dirty="0"/>
          </a:p>
        </p:txBody>
      </p:sp>
      <p:sp>
        <p:nvSpPr>
          <p:cNvPr id="4" name="Title 3"/>
          <p:cNvSpPr>
            <a:spLocks noGrp="1"/>
          </p:cNvSpPr>
          <p:nvPr>
            <p:ph type="title"/>
          </p:nvPr>
        </p:nvSpPr>
        <p:spPr/>
        <p:txBody>
          <a:bodyPr>
            <a:normAutofit/>
          </a:bodyPr>
          <a:lstStyle/>
          <a:p>
            <a:r>
              <a:rPr lang="en-US" altLang="en-US" sz="4000" dirty="0">
                <a:solidFill>
                  <a:schemeClr val="accent1">
                    <a:lumMod val="75000"/>
                  </a:schemeClr>
                </a:solidFill>
                <a:latin typeface="+mn-lt"/>
              </a:rPr>
              <a:t>Progress in </a:t>
            </a:r>
            <a:r>
              <a:rPr lang="en-US" altLang="en-US" sz="4000" b="1" dirty="0">
                <a:solidFill>
                  <a:schemeClr val="accent1">
                    <a:lumMod val="75000"/>
                  </a:schemeClr>
                </a:solidFill>
                <a:latin typeface="+mn-lt"/>
              </a:rPr>
              <a:t>2016-2017, </a:t>
            </a:r>
            <a:r>
              <a:rPr lang="en-US" altLang="en-US" sz="4000" dirty="0">
                <a:solidFill>
                  <a:schemeClr val="accent1">
                    <a:lumMod val="75000"/>
                  </a:schemeClr>
                </a:solidFill>
                <a:latin typeface="+mn-lt"/>
              </a:rPr>
              <a:t>cont’d.</a:t>
            </a:r>
            <a:endParaRPr lang="en-US" sz="4000" dirty="0">
              <a:latin typeface="+mn-lt"/>
            </a:endParaRPr>
          </a:p>
        </p:txBody>
      </p:sp>
      <p:sp>
        <p:nvSpPr>
          <p:cNvPr id="5" name="Slide Number Placeholder 4"/>
          <p:cNvSpPr>
            <a:spLocks noGrp="1"/>
          </p:cNvSpPr>
          <p:nvPr>
            <p:ph type="sldNum" sz="quarter" idx="12"/>
          </p:nvPr>
        </p:nvSpPr>
        <p:spPr/>
        <p:txBody>
          <a:bodyPr/>
          <a:lstStyle/>
          <a:p>
            <a:endParaRPr lang="en-US" dirty="0"/>
          </a:p>
        </p:txBody>
      </p:sp>
      <p:pic>
        <p:nvPicPr>
          <p:cNvPr id="9" name="Picture 8" descr="cid:71aaccda-4e09-49f1-aecd-3d7203376608"/>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385724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54882" y="201715"/>
            <a:ext cx="11511612" cy="1591225"/>
          </a:xfrm>
        </p:spPr>
        <p:txBody>
          <a:bodyPr/>
          <a:lstStyle/>
          <a:p>
            <a:r>
              <a:rPr lang="en-US" altLang="en-US" sz="3000" dirty="0" smtClean="0">
                <a:solidFill>
                  <a:schemeClr val="accent1">
                    <a:lumMod val="75000"/>
                  </a:schemeClr>
                </a:solidFill>
                <a:latin typeface="Calibri" panose="020F0502020204030204" pitchFamily="34" charset="0"/>
              </a:rPr>
              <a:t>Implementation Opportunities from Steering Committee </a:t>
            </a:r>
            <a:r>
              <a:rPr lang="en-US" altLang="en-US" sz="3000" dirty="0" smtClean="0">
                <a:solidFill>
                  <a:schemeClr val="accent1">
                    <a:lumMod val="75000"/>
                  </a:schemeClr>
                </a:solidFill>
                <a:latin typeface="Calibri" panose="020F0502020204030204" pitchFamily="34" charset="0"/>
              </a:rPr>
              <a:t/>
            </a:r>
            <a:br>
              <a:rPr lang="en-US" altLang="en-US" sz="3000" dirty="0" smtClean="0">
                <a:solidFill>
                  <a:schemeClr val="accent1">
                    <a:lumMod val="75000"/>
                  </a:schemeClr>
                </a:solidFill>
                <a:latin typeface="Calibri" panose="020F0502020204030204" pitchFamily="34" charset="0"/>
              </a:rPr>
            </a:br>
            <a:r>
              <a:rPr lang="en-US" altLang="en-US" sz="3000" dirty="0" smtClean="0">
                <a:solidFill>
                  <a:schemeClr val="accent1">
                    <a:lumMod val="75000"/>
                  </a:schemeClr>
                </a:solidFill>
                <a:latin typeface="Calibri" panose="020F0502020204030204" pitchFamily="34" charset="0"/>
              </a:rPr>
              <a:t>and </a:t>
            </a:r>
            <a:r>
              <a:rPr lang="en-US" altLang="en-US" sz="3000" dirty="0" smtClean="0">
                <a:solidFill>
                  <a:schemeClr val="accent1">
                    <a:lumMod val="75000"/>
                  </a:schemeClr>
                </a:solidFill>
                <a:latin typeface="Calibri" panose="020F0502020204030204" pitchFamily="34" charset="0"/>
              </a:rPr>
              <a:t>Tasks </a:t>
            </a:r>
            <a:r>
              <a:rPr lang="en-US" altLang="en-US" sz="3000" dirty="0" smtClean="0">
                <a:solidFill>
                  <a:schemeClr val="accent1">
                    <a:lumMod val="75000"/>
                  </a:schemeClr>
                </a:solidFill>
                <a:latin typeface="Calibri" panose="020F0502020204030204" pitchFamily="34" charset="0"/>
              </a:rPr>
              <a:t>Forces - </a:t>
            </a:r>
            <a:r>
              <a:rPr lang="en-US" sz="2400" b="1" dirty="0" smtClean="0">
                <a:solidFill>
                  <a:srgbClr val="00B050"/>
                </a:solidFill>
              </a:rPr>
              <a:t>Completed</a:t>
            </a:r>
            <a:endParaRPr lang="en-US" altLang="en-US" sz="2400" dirty="0">
              <a:solidFill>
                <a:srgbClr val="00B050"/>
              </a:solidFill>
              <a:latin typeface="Candara" panose="020E0502030303020204" pitchFamily="34" charset="0"/>
            </a:endParaRPr>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
        <p:nvSpPr>
          <p:cNvPr id="2" name="Content Placeholder 1"/>
          <p:cNvSpPr>
            <a:spLocks noGrp="1"/>
          </p:cNvSpPr>
          <p:nvPr>
            <p:ph idx="1"/>
          </p:nvPr>
        </p:nvSpPr>
        <p:spPr>
          <a:xfrm>
            <a:off x="649941" y="1792940"/>
            <a:ext cx="10515600" cy="4351338"/>
          </a:xfrm>
        </p:spPr>
        <p:txBody>
          <a:bodyPr>
            <a:normAutofit/>
          </a:bodyPr>
          <a:lstStyle/>
          <a:p>
            <a:pPr lvl="0">
              <a:spcBef>
                <a:spcPts val="600"/>
              </a:spcBef>
            </a:pPr>
            <a:r>
              <a:rPr lang="en-US" sz="2400" dirty="0"/>
              <a:t>Realign/reorganize the Advancement office</a:t>
            </a:r>
          </a:p>
          <a:p>
            <a:pPr lvl="0">
              <a:spcBef>
                <a:spcPts val="600"/>
              </a:spcBef>
            </a:pPr>
            <a:r>
              <a:rPr lang="en-US" sz="2400" dirty="0"/>
              <a:t>Reorganize CSSE (budget-neutral proposal)</a:t>
            </a:r>
          </a:p>
          <a:p>
            <a:pPr>
              <a:spcBef>
                <a:spcPts val="600"/>
              </a:spcBef>
            </a:pPr>
            <a:r>
              <a:rPr lang="en-US" sz="2400" dirty="0"/>
              <a:t>Offer workshops for faculty and staff on topics related to diversity and inclusion</a:t>
            </a:r>
          </a:p>
          <a:p>
            <a:pPr>
              <a:spcBef>
                <a:spcPts val="600"/>
              </a:spcBef>
            </a:pPr>
            <a:r>
              <a:rPr lang="en-US" sz="2400" dirty="0"/>
              <a:t>Day of Dialogue and Engagement</a:t>
            </a:r>
          </a:p>
          <a:p>
            <a:pPr>
              <a:spcBef>
                <a:spcPts val="600"/>
              </a:spcBef>
            </a:pPr>
            <a:r>
              <a:rPr lang="en-US" sz="2400" dirty="0"/>
              <a:t>Develop plan to use facilities during summer to generate incremental revenues</a:t>
            </a:r>
          </a:p>
          <a:p>
            <a:pPr>
              <a:spcBef>
                <a:spcPts val="600"/>
              </a:spcBef>
            </a:pPr>
            <a:r>
              <a:rPr lang="en-US" sz="2400" dirty="0"/>
              <a:t>Aggressively pursue grant funding</a:t>
            </a:r>
          </a:p>
          <a:p>
            <a:pPr>
              <a:spcBef>
                <a:spcPts val="600"/>
              </a:spcBef>
            </a:pPr>
            <a:r>
              <a:rPr lang="en-US" sz="2400" dirty="0"/>
              <a:t>Install signage for gender-inclusive bathrooms </a:t>
            </a:r>
            <a:endParaRPr lang="en-US" altLang="en-US" sz="2400" b="1" dirty="0">
              <a:latin typeface="Calibri" panose="020F0502020204030204" pitchFamily="34" charset="0"/>
            </a:endParaRPr>
          </a:p>
          <a:p>
            <a:pPr lvl="0">
              <a:spcBef>
                <a:spcPts val="600"/>
              </a:spcBef>
            </a:pPr>
            <a:r>
              <a:rPr lang="en-US" sz="2400" dirty="0"/>
              <a:t>Chief diversity officer position (plus initiatives)</a:t>
            </a:r>
          </a:p>
          <a:p>
            <a:pPr>
              <a:spcBef>
                <a:spcPts val="600"/>
              </a:spcBef>
            </a:pPr>
            <a:r>
              <a:rPr lang="en-US" sz="2400" dirty="0"/>
              <a:t>Improving internal communication and decision making transparency</a:t>
            </a:r>
          </a:p>
          <a:p>
            <a:endParaRPr lang="en-US" dirty="0"/>
          </a:p>
        </p:txBody>
      </p:sp>
    </p:spTree>
    <p:extLst>
      <p:ext uri="{BB962C8B-B14F-4D97-AF65-F5344CB8AC3E}">
        <p14:creationId xmlns:p14="http://schemas.microsoft.com/office/powerpoint/2010/main" val="493646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76518" y="201716"/>
            <a:ext cx="11473305" cy="1143000"/>
          </a:xfrm>
        </p:spPr>
        <p:txBody>
          <a:bodyPr/>
          <a:lstStyle/>
          <a:p>
            <a:r>
              <a:rPr lang="en-US" altLang="en-US" sz="3000" dirty="0" smtClean="0">
                <a:solidFill>
                  <a:schemeClr val="accent1">
                    <a:lumMod val="75000"/>
                  </a:schemeClr>
                </a:solidFill>
                <a:latin typeface="Calibri" panose="020F0502020204030204" pitchFamily="34" charset="0"/>
              </a:rPr>
              <a:t>Implementation </a:t>
            </a:r>
            <a:r>
              <a:rPr lang="en-US" altLang="en-US" sz="3000" dirty="0" smtClean="0">
                <a:solidFill>
                  <a:schemeClr val="accent1">
                    <a:lumMod val="75000"/>
                  </a:schemeClr>
                </a:solidFill>
                <a:latin typeface="Calibri" panose="020F0502020204030204" pitchFamily="34" charset="0"/>
              </a:rPr>
              <a:t>Opportunities from Steering Committee/Task Forces</a:t>
            </a:r>
            <a:br>
              <a:rPr lang="en-US" altLang="en-US" sz="3000" dirty="0" smtClean="0">
                <a:solidFill>
                  <a:schemeClr val="accent1">
                    <a:lumMod val="75000"/>
                  </a:schemeClr>
                </a:solidFill>
                <a:latin typeface="Calibri" panose="020F0502020204030204" pitchFamily="34" charset="0"/>
              </a:rPr>
            </a:br>
            <a:r>
              <a:rPr lang="en-US" altLang="en-US" sz="2800" dirty="0" smtClean="0">
                <a:solidFill>
                  <a:srgbClr val="00B0F0"/>
                </a:solidFill>
                <a:latin typeface="Calibri" panose="020F0502020204030204" pitchFamily="34" charset="0"/>
              </a:rPr>
              <a:t>Year </a:t>
            </a:r>
            <a:r>
              <a:rPr lang="en-US" altLang="en-US" sz="2800" dirty="0" smtClean="0">
                <a:solidFill>
                  <a:srgbClr val="00B0F0"/>
                </a:solidFill>
                <a:latin typeface="Calibri" panose="020F0502020204030204" pitchFamily="34" charset="0"/>
              </a:rPr>
              <a:t>One Priorities/</a:t>
            </a:r>
            <a:r>
              <a:rPr lang="en-US" sz="2800" b="1" dirty="0" smtClean="0">
                <a:solidFill>
                  <a:srgbClr val="00B0F0"/>
                </a:solidFill>
              </a:rPr>
              <a:t>Focus </a:t>
            </a:r>
            <a:endParaRPr lang="en-US" altLang="en-US" sz="2800" dirty="0">
              <a:solidFill>
                <a:srgbClr val="00B0F0"/>
              </a:solidFill>
              <a:latin typeface="Candara" panose="020E0502030303020204" pitchFamily="34" charset="0"/>
            </a:endParaRPr>
          </a:p>
        </p:txBody>
      </p:sp>
      <p:sp>
        <p:nvSpPr>
          <p:cNvPr id="83971" name="Rectangle 3"/>
          <p:cNvSpPr>
            <a:spLocks noGrp="1" noChangeArrowheads="1"/>
          </p:cNvSpPr>
          <p:nvPr>
            <p:ph type="body" idx="1"/>
          </p:nvPr>
        </p:nvSpPr>
        <p:spPr>
          <a:xfrm>
            <a:off x="707526" y="1344716"/>
            <a:ext cx="10826373" cy="4916786"/>
          </a:xfrm>
        </p:spPr>
        <p:txBody>
          <a:bodyPr numCol="2">
            <a:noAutofit/>
          </a:bodyPr>
          <a:lstStyle/>
          <a:p>
            <a:pPr lvl="0">
              <a:spcBef>
                <a:spcPts val="600"/>
              </a:spcBef>
            </a:pPr>
            <a:r>
              <a:rPr lang="en-US" sz="1800" dirty="0" smtClean="0"/>
              <a:t>Inclusive </a:t>
            </a:r>
            <a:r>
              <a:rPr lang="en-US" sz="1800" dirty="0"/>
              <a:t>process and structure for developing and vetting proposed new academic programs </a:t>
            </a:r>
            <a:endParaRPr lang="en-US" sz="1800" dirty="0" smtClean="0"/>
          </a:p>
          <a:p>
            <a:pPr lvl="0">
              <a:spcBef>
                <a:spcPts val="600"/>
              </a:spcBef>
            </a:pPr>
            <a:r>
              <a:rPr lang="en-US" sz="1800" dirty="0" smtClean="0"/>
              <a:t>Improving </a:t>
            </a:r>
            <a:r>
              <a:rPr lang="en-US" sz="1800" dirty="0"/>
              <a:t>internal communication and decision making transparency</a:t>
            </a:r>
          </a:p>
          <a:p>
            <a:pPr lvl="0">
              <a:spcBef>
                <a:spcPts val="600"/>
              </a:spcBef>
            </a:pPr>
            <a:r>
              <a:rPr lang="en-US" sz="1800" dirty="0"/>
              <a:t>Recruiting more diverse faculty and staff; convene ad hoc group </a:t>
            </a:r>
          </a:p>
          <a:p>
            <a:pPr lvl="0">
              <a:spcBef>
                <a:spcPts val="600"/>
              </a:spcBef>
            </a:pPr>
            <a:r>
              <a:rPr lang="en-US" sz="1800" dirty="0"/>
              <a:t>Address underlying issues affecting faculty concerns re: workload and work draft</a:t>
            </a:r>
          </a:p>
          <a:p>
            <a:pPr lvl="0">
              <a:spcBef>
                <a:spcPts val="600"/>
              </a:spcBef>
            </a:pPr>
            <a:r>
              <a:rPr lang="en-US" sz="1800" dirty="0" smtClean="0"/>
              <a:t>Continued </a:t>
            </a:r>
            <a:r>
              <a:rPr lang="en-US" sz="1800" dirty="0"/>
              <a:t>redesign of the core </a:t>
            </a:r>
            <a:r>
              <a:rPr lang="en-US" sz="1800" dirty="0" smtClean="0"/>
              <a:t>curriculum</a:t>
            </a:r>
          </a:p>
          <a:p>
            <a:pPr>
              <a:spcBef>
                <a:spcPts val="600"/>
              </a:spcBef>
            </a:pPr>
            <a:r>
              <a:rPr lang="en-US" sz="1800" dirty="0"/>
              <a:t>Create an alumni engagement campaign</a:t>
            </a:r>
          </a:p>
          <a:p>
            <a:pPr lvl="0">
              <a:spcBef>
                <a:spcPts val="600"/>
              </a:spcBef>
            </a:pPr>
            <a:r>
              <a:rPr lang="en-US" sz="1800" dirty="0" smtClean="0"/>
              <a:t>Examine </a:t>
            </a:r>
            <a:r>
              <a:rPr lang="en-US" sz="1800" dirty="0"/>
              <a:t>retention barriers for high-performing students and identify strategies for removing them</a:t>
            </a:r>
          </a:p>
          <a:p>
            <a:pPr lvl="0">
              <a:spcBef>
                <a:spcPts val="600"/>
              </a:spcBef>
            </a:pPr>
            <a:r>
              <a:rPr lang="en-US" sz="1800" dirty="0" smtClean="0"/>
              <a:t>Develop </a:t>
            </a:r>
            <a:r>
              <a:rPr lang="en-US" sz="1800" dirty="0"/>
              <a:t>and implement plan for increasing revenues by expanding GCE and entrepreneurial </a:t>
            </a:r>
            <a:r>
              <a:rPr lang="en-US" sz="1800" dirty="0" smtClean="0"/>
              <a:t>programs</a:t>
            </a:r>
          </a:p>
          <a:p>
            <a:pPr>
              <a:spcBef>
                <a:spcPts val="600"/>
              </a:spcBef>
            </a:pPr>
            <a:r>
              <a:rPr lang="en-US" sz="1800" dirty="0" smtClean="0"/>
              <a:t>Develop aggressive plan to use facilities during summer to generate incremental revenues</a:t>
            </a:r>
          </a:p>
          <a:p>
            <a:pPr>
              <a:spcBef>
                <a:spcPts val="600"/>
              </a:spcBef>
            </a:pPr>
            <a:endParaRPr lang="en-US" sz="1800" dirty="0" smtClean="0"/>
          </a:p>
          <a:p>
            <a:pPr>
              <a:spcBef>
                <a:spcPts val="600"/>
              </a:spcBef>
            </a:pPr>
            <a:endParaRPr lang="en-US" sz="1800" dirty="0"/>
          </a:p>
          <a:p>
            <a:pPr>
              <a:spcBef>
                <a:spcPts val="600"/>
              </a:spcBef>
            </a:pPr>
            <a:r>
              <a:rPr lang="en-US" sz="1800" dirty="0" smtClean="0"/>
              <a:t>Offer </a:t>
            </a:r>
            <a:r>
              <a:rPr lang="en-US" sz="1800" dirty="0" smtClean="0"/>
              <a:t>workshops for faculty and staff on topics related to diversity and inclusion</a:t>
            </a:r>
          </a:p>
          <a:p>
            <a:pPr>
              <a:spcBef>
                <a:spcPts val="600"/>
              </a:spcBef>
            </a:pPr>
            <a:r>
              <a:rPr lang="en-US" sz="1800" dirty="0" smtClean="0"/>
              <a:t>Day of Dialogue and Engagement</a:t>
            </a:r>
          </a:p>
          <a:p>
            <a:pPr>
              <a:spcBef>
                <a:spcPts val="600"/>
              </a:spcBef>
            </a:pPr>
            <a:r>
              <a:rPr lang="en-US" sz="1800" dirty="0" smtClean="0"/>
              <a:t>Aggressively pursue grant funding</a:t>
            </a:r>
          </a:p>
          <a:p>
            <a:pPr lvl="0">
              <a:spcBef>
                <a:spcPts val="600"/>
              </a:spcBef>
            </a:pPr>
            <a:r>
              <a:rPr lang="en-US" sz="1800" dirty="0" smtClean="0"/>
              <a:t>Commit to pursuing Hopkins and Venable as top facilities priority with DCAMM and pave the way toward securing financing and executing the plan</a:t>
            </a:r>
          </a:p>
          <a:p>
            <a:pPr>
              <a:spcBef>
                <a:spcPts val="600"/>
              </a:spcBef>
            </a:pPr>
            <a:r>
              <a:rPr lang="en-US" sz="1800" dirty="0" smtClean="0"/>
              <a:t>Develop co-curricular transcript and secure staff to sustain the effort </a:t>
            </a:r>
          </a:p>
          <a:p>
            <a:pPr>
              <a:spcBef>
                <a:spcPts val="600"/>
              </a:spcBef>
            </a:pPr>
            <a:r>
              <a:rPr lang="en-US" sz="1800" dirty="0"/>
              <a:t>Expand internships and career services capability/ </a:t>
            </a:r>
            <a:r>
              <a:rPr lang="en-US" sz="1800" dirty="0" smtClean="0"/>
              <a:t>infrastructure/programs</a:t>
            </a:r>
          </a:p>
          <a:p>
            <a:pPr>
              <a:spcBef>
                <a:spcPts val="600"/>
              </a:spcBef>
            </a:pPr>
            <a:r>
              <a:rPr lang="en-US" sz="1800" dirty="0"/>
              <a:t>Convene group to develop strategy and plans for early-college programs and the DESE’s innovation pathway idea, and also accelerated programs (3-year model) for students who enroll with prior </a:t>
            </a:r>
            <a:r>
              <a:rPr lang="en-US" sz="1800" dirty="0" smtClean="0"/>
              <a:t>credits</a:t>
            </a:r>
          </a:p>
          <a:p>
            <a:pPr>
              <a:spcBef>
                <a:spcPts val="600"/>
              </a:spcBef>
            </a:pPr>
            <a:r>
              <a:rPr lang="en-US" sz="1800" dirty="0"/>
              <a:t>Address Wi-Fi/cellular connectivity on campus</a:t>
            </a:r>
          </a:p>
          <a:p>
            <a:pPr>
              <a:spcBef>
                <a:spcPts val="600"/>
              </a:spcBef>
            </a:pPr>
            <a:endParaRPr lang="en-US" sz="1600" dirty="0"/>
          </a:p>
          <a:p>
            <a:pPr>
              <a:spcBef>
                <a:spcPts val="600"/>
              </a:spcBef>
            </a:pPr>
            <a:endParaRPr lang="en-US" sz="1600" dirty="0"/>
          </a:p>
          <a:p>
            <a:pPr>
              <a:spcBef>
                <a:spcPts val="600"/>
              </a:spcBef>
            </a:pPr>
            <a:endParaRPr lang="en-US" altLang="en-US" sz="1600" b="1" dirty="0" smtClean="0">
              <a:latin typeface="Calibri" panose="020F0502020204030204" pitchFamily="34" charset="0"/>
            </a:endParaRPr>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1316526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54882" y="201716"/>
            <a:ext cx="11294941" cy="1143000"/>
          </a:xfrm>
        </p:spPr>
        <p:txBody>
          <a:bodyPr/>
          <a:lstStyle/>
          <a:p>
            <a:r>
              <a:rPr lang="en-US" altLang="en-US" sz="3000" dirty="0" smtClean="0">
                <a:solidFill>
                  <a:schemeClr val="accent1">
                    <a:lumMod val="75000"/>
                  </a:schemeClr>
                </a:solidFill>
                <a:latin typeface="Calibri" panose="020F0502020204030204" pitchFamily="34" charset="0"/>
              </a:rPr>
              <a:t>Implementation Opportunities from Steering </a:t>
            </a:r>
            <a:r>
              <a:rPr lang="en-US" altLang="en-US" sz="3000" dirty="0" smtClean="0">
                <a:solidFill>
                  <a:schemeClr val="accent1">
                    <a:lumMod val="75000"/>
                  </a:schemeClr>
                </a:solidFill>
                <a:latin typeface="Calibri" panose="020F0502020204030204" pitchFamily="34" charset="0"/>
              </a:rPr>
              <a:t>Committee/Task Forces</a:t>
            </a:r>
            <a:r>
              <a:rPr lang="en-US" altLang="en-US" sz="3000" dirty="0" smtClean="0">
                <a:solidFill>
                  <a:srgbClr val="255D8F"/>
                </a:solidFill>
                <a:latin typeface="Calibri" panose="020F0502020204030204" pitchFamily="34" charset="0"/>
              </a:rPr>
              <a:t/>
            </a:r>
            <a:br>
              <a:rPr lang="en-US" altLang="en-US" sz="3000" dirty="0" smtClean="0">
                <a:solidFill>
                  <a:srgbClr val="255D8F"/>
                </a:solidFill>
                <a:latin typeface="Calibri" panose="020F0502020204030204" pitchFamily="34" charset="0"/>
              </a:rPr>
            </a:br>
            <a:r>
              <a:rPr lang="en-US" sz="2800" b="1" dirty="0" smtClean="0">
                <a:solidFill>
                  <a:srgbClr val="FF0000"/>
                </a:solidFill>
              </a:rPr>
              <a:t>May </a:t>
            </a:r>
            <a:r>
              <a:rPr lang="en-US" sz="2800" b="1" dirty="0" smtClean="0">
                <a:solidFill>
                  <a:srgbClr val="FF0000"/>
                </a:solidFill>
              </a:rPr>
              <a:t>take longer</a:t>
            </a:r>
            <a:endParaRPr lang="en-US" altLang="en-US" sz="2800" dirty="0">
              <a:solidFill>
                <a:srgbClr val="FF0000"/>
              </a:solidFill>
              <a:latin typeface="Candara" panose="020E0502030303020204" pitchFamily="34" charset="0"/>
            </a:endParaRPr>
          </a:p>
        </p:txBody>
      </p:sp>
      <p:sp>
        <p:nvSpPr>
          <p:cNvPr id="83971" name="Rectangle 3"/>
          <p:cNvSpPr>
            <a:spLocks noGrp="1" noChangeArrowheads="1"/>
          </p:cNvSpPr>
          <p:nvPr>
            <p:ph type="body" idx="1"/>
          </p:nvPr>
        </p:nvSpPr>
        <p:spPr>
          <a:xfrm>
            <a:off x="707526" y="1447316"/>
            <a:ext cx="10826373" cy="4916786"/>
          </a:xfrm>
        </p:spPr>
        <p:txBody>
          <a:bodyPr numCol="2">
            <a:noAutofit/>
          </a:bodyPr>
          <a:lstStyle/>
          <a:p>
            <a:pPr lvl="0">
              <a:spcBef>
                <a:spcPts val="600"/>
              </a:spcBef>
            </a:pPr>
            <a:r>
              <a:rPr lang="en-US" sz="1800" dirty="0" smtClean="0"/>
              <a:t>Stronger </a:t>
            </a:r>
            <a:r>
              <a:rPr lang="en-US" sz="1800" dirty="0"/>
              <a:t>alumni network for multicultural and ALANA students</a:t>
            </a:r>
          </a:p>
          <a:p>
            <a:pPr lvl="0">
              <a:spcBef>
                <a:spcPts val="600"/>
              </a:spcBef>
            </a:pPr>
            <a:r>
              <a:rPr lang="en-US" sz="1800" dirty="0" smtClean="0"/>
              <a:t>Explore </a:t>
            </a:r>
            <a:r>
              <a:rPr lang="en-US" sz="1800" dirty="0"/>
              <a:t>creative financing/joint venture opportunities for renovating townhouses and student gathering spaces</a:t>
            </a:r>
          </a:p>
          <a:p>
            <a:pPr lvl="0">
              <a:spcBef>
                <a:spcPts val="600"/>
              </a:spcBef>
            </a:pPr>
            <a:r>
              <a:rPr lang="en-US" sz="1800" dirty="0" smtClean="0"/>
              <a:t>Develop </a:t>
            </a:r>
            <a:r>
              <a:rPr lang="en-US" sz="1800" dirty="0"/>
              <a:t>more articulation agreements with community colleges and dual </a:t>
            </a:r>
            <a:r>
              <a:rPr lang="en-US" sz="1800" dirty="0" smtClean="0"/>
              <a:t>enrollment</a:t>
            </a:r>
          </a:p>
          <a:p>
            <a:pPr>
              <a:spcBef>
                <a:spcPts val="600"/>
              </a:spcBef>
            </a:pPr>
            <a:r>
              <a:rPr lang="en-US" sz="1800" dirty="0" smtClean="0"/>
              <a:t>Offer workshops for faculty and staff on topics related to diversity and inclusion</a:t>
            </a:r>
          </a:p>
          <a:p>
            <a:pPr>
              <a:spcBef>
                <a:spcPts val="600"/>
              </a:spcBef>
            </a:pPr>
            <a:r>
              <a:rPr lang="en-US" sz="1800" dirty="0" smtClean="0"/>
              <a:t>Day of Dialogue and Engagement</a:t>
            </a:r>
          </a:p>
          <a:p>
            <a:pPr lvl="0">
              <a:spcBef>
                <a:spcPts val="600"/>
              </a:spcBef>
            </a:pPr>
            <a:r>
              <a:rPr lang="en-US" sz="1800" dirty="0" smtClean="0"/>
              <a:t>“wiki”-like site for faculty and staff and students that clearly outlines all college policies and key processes</a:t>
            </a:r>
          </a:p>
          <a:p>
            <a:pPr>
              <a:spcBef>
                <a:spcPts val="600"/>
              </a:spcBef>
            </a:pPr>
            <a:r>
              <a:rPr lang="en-US" sz="1800" dirty="0" smtClean="0"/>
              <a:t>Develop plan to use facilities during summer to generate incremental revenues</a:t>
            </a:r>
          </a:p>
          <a:p>
            <a:pPr>
              <a:spcBef>
                <a:spcPts val="600"/>
              </a:spcBef>
            </a:pPr>
            <a:r>
              <a:rPr lang="en-US" sz="1800" dirty="0" smtClean="0"/>
              <a:t>Aggressively pursue grant funding</a:t>
            </a:r>
          </a:p>
          <a:p>
            <a:pPr>
              <a:spcBef>
                <a:spcPts val="600"/>
              </a:spcBef>
            </a:pPr>
            <a:endParaRPr lang="en-US" sz="1800" dirty="0" smtClean="0"/>
          </a:p>
          <a:p>
            <a:pPr>
              <a:spcBef>
                <a:spcPts val="600"/>
              </a:spcBef>
            </a:pPr>
            <a:r>
              <a:rPr lang="en-US" sz="1800" dirty="0" smtClean="0"/>
              <a:t>Market </a:t>
            </a:r>
            <a:r>
              <a:rPr lang="en-US" sz="1800" dirty="0" smtClean="0"/>
              <a:t>research and development of a comprehensive marketing plan</a:t>
            </a:r>
          </a:p>
          <a:p>
            <a:pPr>
              <a:spcBef>
                <a:spcPts val="600"/>
              </a:spcBef>
            </a:pPr>
            <a:r>
              <a:rPr lang="en-US" sz="1800" dirty="0" smtClean="0"/>
              <a:t>Hire </a:t>
            </a:r>
            <a:r>
              <a:rPr lang="en-US" sz="1800" dirty="0" smtClean="0"/>
              <a:t>an instructional designer to increase online programs</a:t>
            </a:r>
          </a:p>
          <a:p>
            <a:pPr lvl="0">
              <a:spcBef>
                <a:spcPts val="600"/>
              </a:spcBef>
            </a:pPr>
            <a:r>
              <a:rPr lang="en-US" sz="1800" dirty="0" smtClean="0"/>
              <a:t>Improving internal communication and decision making transparency</a:t>
            </a:r>
          </a:p>
          <a:p>
            <a:pPr lvl="0">
              <a:spcBef>
                <a:spcPts val="600"/>
              </a:spcBef>
            </a:pPr>
            <a:r>
              <a:rPr lang="en-US" sz="1800" dirty="0"/>
              <a:t>Explore creative financing/joint venture opportunities for renovating townhouses and student gathering spaces</a:t>
            </a:r>
          </a:p>
          <a:p>
            <a:pPr marL="0" indent="0">
              <a:spcBef>
                <a:spcPts val="600"/>
              </a:spcBef>
              <a:buNone/>
            </a:pPr>
            <a:endParaRPr lang="en-US" sz="1800" dirty="0" smtClean="0"/>
          </a:p>
          <a:p>
            <a:pPr lvl="0">
              <a:spcBef>
                <a:spcPts val="600"/>
              </a:spcBef>
            </a:pPr>
            <a:endParaRPr lang="en-US" sz="1800" dirty="0" smtClean="0"/>
          </a:p>
          <a:p>
            <a:pPr>
              <a:spcBef>
                <a:spcPts val="600"/>
              </a:spcBef>
            </a:pPr>
            <a:endParaRPr lang="en-US" sz="1800" dirty="0" smtClean="0"/>
          </a:p>
          <a:p>
            <a:pPr lvl="0">
              <a:spcBef>
                <a:spcPts val="600"/>
              </a:spcBef>
            </a:pPr>
            <a:endParaRPr lang="en-US" sz="1600" dirty="0"/>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2183708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87364" y="78254"/>
            <a:ext cx="11265365" cy="2046381"/>
          </a:xfrm>
        </p:spPr>
        <p:txBody>
          <a:bodyPr>
            <a:normAutofit/>
          </a:bodyPr>
          <a:lstStyle/>
          <a:p>
            <a:r>
              <a:rPr lang="en-US" altLang="en-US" sz="3800" dirty="0" smtClean="0">
                <a:solidFill>
                  <a:srgbClr val="336699"/>
                </a:solidFill>
                <a:latin typeface="Calibri" panose="020F0502020204030204" pitchFamily="34" charset="0"/>
              </a:rPr>
              <a:t>What </a:t>
            </a:r>
            <a:r>
              <a:rPr lang="en-US" altLang="en-US" sz="3800" dirty="0">
                <a:solidFill>
                  <a:srgbClr val="336699"/>
                </a:solidFill>
                <a:latin typeface="Calibri" panose="020F0502020204030204" pitchFamily="34" charset="0"/>
              </a:rPr>
              <a:t>will be our process for inviting </a:t>
            </a:r>
            <a:r>
              <a:rPr lang="en-US" altLang="en-US" sz="3800" dirty="0" smtClean="0">
                <a:solidFill>
                  <a:srgbClr val="336699"/>
                </a:solidFill>
                <a:latin typeface="Calibri" panose="020F0502020204030204" pitchFamily="34" charset="0"/>
              </a:rPr>
              <a:t>“</a:t>
            </a:r>
            <a:r>
              <a:rPr lang="en-US" altLang="en-US" sz="3800" dirty="0">
                <a:solidFill>
                  <a:srgbClr val="336699"/>
                </a:solidFill>
                <a:latin typeface="Calibri" panose="020F0502020204030204" pitchFamily="34" charset="0"/>
              </a:rPr>
              <a:t>strategic initiative” </a:t>
            </a:r>
            <a:r>
              <a:rPr lang="en-US" altLang="en-US" sz="3800" dirty="0" smtClean="0">
                <a:solidFill>
                  <a:srgbClr val="336699"/>
                </a:solidFill>
                <a:latin typeface="Calibri" panose="020F0502020204030204" pitchFamily="34" charset="0"/>
              </a:rPr>
              <a:t>action </a:t>
            </a:r>
            <a:r>
              <a:rPr lang="en-US" altLang="en-US" sz="3800" dirty="0" smtClean="0">
                <a:solidFill>
                  <a:srgbClr val="336699"/>
                </a:solidFill>
                <a:latin typeface="Calibri" panose="020F0502020204030204" pitchFamily="34" charset="0"/>
              </a:rPr>
              <a:t>plans and proposals</a:t>
            </a:r>
            <a:r>
              <a:rPr lang="en-US" altLang="en-US" sz="3800" dirty="0" smtClean="0">
                <a:solidFill>
                  <a:srgbClr val="336699"/>
                </a:solidFill>
                <a:latin typeface="Calibri" panose="020F0502020204030204" pitchFamily="34" charset="0"/>
              </a:rPr>
              <a:t>?</a:t>
            </a:r>
            <a:endParaRPr lang="en-US" altLang="en-US" sz="3800" i="1" dirty="0">
              <a:solidFill>
                <a:srgbClr val="008000"/>
              </a:solidFill>
              <a:latin typeface="Calibri" panose="020F0502020204030204" pitchFamily="34" charset="0"/>
            </a:endParaRPr>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
        <p:nvSpPr>
          <p:cNvPr id="2" name="Rectangle 1"/>
          <p:cNvSpPr/>
          <p:nvPr/>
        </p:nvSpPr>
        <p:spPr>
          <a:xfrm>
            <a:off x="648729" y="1562160"/>
            <a:ext cx="10962425" cy="1015663"/>
          </a:xfrm>
          <a:prstGeom prst="rect">
            <a:avLst/>
          </a:prstGeom>
        </p:spPr>
        <p:txBody>
          <a:bodyPr wrap="square">
            <a:spAutoFit/>
          </a:bodyPr>
          <a:lstStyle/>
          <a:p>
            <a:pPr algn="ctr"/>
            <a:r>
              <a:rPr lang="en-US" sz="3000" dirty="0"/>
              <a:t/>
            </a:r>
            <a:br>
              <a:rPr lang="en-US" sz="3000" dirty="0"/>
            </a:br>
            <a:endParaRPr lang="en-US" sz="3000" dirty="0"/>
          </a:p>
        </p:txBody>
      </p:sp>
      <p:sp>
        <p:nvSpPr>
          <p:cNvPr id="3" name="Rectangle 2"/>
          <p:cNvSpPr/>
          <p:nvPr/>
        </p:nvSpPr>
        <p:spPr>
          <a:xfrm>
            <a:off x="783352" y="1868303"/>
            <a:ext cx="10485283" cy="4339650"/>
          </a:xfrm>
          <a:prstGeom prst="rect">
            <a:avLst/>
          </a:prstGeom>
        </p:spPr>
        <p:txBody>
          <a:bodyPr wrap="square">
            <a:spAutoFit/>
          </a:bodyPr>
          <a:lstStyle/>
          <a:p>
            <a:pPr marL="285750" indent="-285750">
              <a:buFont typeface="Arial" panose="020B0604020202020204" pitchFamily="34" charset="0"/>
              <a:buChar char="•"/>
            </a:pPr>
            <a:r>
              <a:rPr lang="en-US" sz="2400" dirty="0"/>
              <a:t>Administrative departments will launch process </a:t>
            </a:r>
            <a:r>
              <a:rPr lang="en-US" sz="2400" dirty="0" smtClean="0"/>
              <a:t>first</a:t>
            </a:r>
            <a:br>
              <a:rPr lang="en-US" sz="2400" dirty="0" smtClean="0"/>
            </a:br>
            <a:endParaRPr lang="en-US" sz="1200" dirty="0" smtClean="0"/>
          </a:p>
          <a:p>
            <a:pPr marL="285750" indent="-285750">
              <a:buFont typeface="Arial" panose="020B0604020202020204" pitchFamily="34" charset="0"/>
              <a:buChar char="•"/>
            </a:pPr>
            <a:r>
              <a:rPr lang="en-US" sz="2400" dirty="0" smtClean="0"/>
              <a:t>VP </a:t>
            </a:r>
            <a:r>
              <a:rPr lang="en-US" sz="2400" dirty="0"/>
              <a:t>of division will forward requests to department </a:t>
            </a:r>
            <a:r>
              <a:rPr lang="en-US" sz="2400" dirty="0" smtClean="0"/>
              <a:t>heads</a:t>
            </a:r>
            <a:br>
              <a:rPr lang="en-US" sz="2400" dirty="0" smtClean="0"/>
            </a:br>
            <a:endParaRPr lang="en-US" sz="1200" dirty="0"/>
          </a:p>
          <a:p>
            <a:pPr marL="285750" indent="-285750">
              <a:buFont typeface="Arial" panose="020B0604020202020204" pitchFamily="34" charset="0"/>
              <a:buChar char="•"/>
            </a:pPr>
            <a:r>
              <a:rPr lang="en-US" sz="2400" dirty="0" smtClean="0"/>
              <a:t>All </a:t>
            </a:r>
            <a:r>
              <a:rPr lang="en-US" sz="2400" dirty="0"/>
              <a:t>employees are encouraged to participate through departmental </a:t>
            </a:r>
            <a:r>
              <a:rPr lang="en-US" sz="2400" dirty="0" smtClean="0"/>
              <a:t>conversations</a:t>
            </a:r>
            <a:br>
              <a:rPr lang="en-US" sz="2400" dirty="0" smtClean="0"/>
            </a:br>
            <a:endParaRPr lang="en-US" sz="1200" dirty="0"/>
          </a:p>
          <a:p>
            <a:pPr marL="285750" indent="-285750">
              <a:buFont typeface="Arial" panose="020B0604020202020204" pitchFamily="34" charset="0"/>
              <a:buChar char="•"/>
            </a:pPr>
            <a:r>
              <a:rPr lang="en-US" sz="2400" dirty="0" smtClean="0"/>
              <a:t>Requests </a:t>
            </a:r>
            <a:r>
              <a:rPr lang="en-US" sz="2400" dirty="0"/>
              <a:t>should include specifics on: </a:t>
            </a:r>
          </a:p>
          <a:p>
            <a:pPr marL="1200150" lvl="2" indent="-285750">
              <a:buFont typeface="Courier New" panose="02070309020205020404" pitchFamily="49" charset="0"/>
              <a:buChar char="o"/>
            </a:pPr>
            <a:r>
              <a:rPr lang="en-US" sz="2000" dirty="0" smtClean="0"/>
              <a:t>what </a:t>
            </a:r>
            <a:r>
              <a:rPr lang="en-US" sz="2000" dirty="0"/>
              <a:t>goal (s) align with the </a:t>
            </a:r>
            <a:r>
              <a:rPr lang="en-US" sz="2000" dirty="0" smtClean="0"/>
              <a:t>plan</a:t>
            </a:r>
          </a:p>
          <a:p>
            <a:pPr marL="1200150" lvl="2" indent="-285750">
              <a:buFont typeface="Courier New" panose="02070309020205020404" pitchFamily="49" charset="0"/>
              <a:buChar char="o"/>
            </a:pPr>
            <a:r>
              <a:rPr lang="en-US" sz="2000" dirty="0" smtClean="0"/>
              <a:t>definition </a:t>
            </a:r>
            <a:r>
              <a:rPr lang="en-US" sz="2000" dirty="0"/>
              <a:t>of </a:t>
            </a:r>
            <a:r>
              <a:rPr lang="en-US" sz="2000" dirty="0" smtClean="0"/>
              <a:t>activities</a:t>
            </a:r>
          </a:p>
          <a:p>
            <a:pPr marL="1200150" lvl="2" indent="-285750">
              <a:buFont typeface="Courier New" panose="02070309020205020404" pitchFamily="49" charset="0"/>
              <a:buChar char="o"/>
            </a:pPr>
            <a:r>
              <a:rPr lang="en-US" sz="2000" dirty="0" smtClean="0"/>
              <a:t>collaboration </a:t>
            </a:r>
            <a:r>
              <a:rPr lang="en-US" sz="2000" dirty="0"/>
              <a:t>with other </a:t>
            </a:r>
            <a:r>
              <a:rPr lang="en-US" sz="2000" dirty="0" smtClean="0"/>
              <a:t>departments</a:t>
            </a:r>
          </a:p>
          <a:p>
            <a:pPr marL="1200150" lvl="2" indent="-285750">
              <a:buFont typeface="Courier New" panose="02070309020205020404" pitchFamily="49" charset="0"/>
              <a:buChar char="o"/>
            </a:pPr>
            <a:r>
              <a:rPr lang="en-US" sz="2000" dirty="0" smtClean="0"/>
              <a:t>financial </a:t>
            </a:r>
            <a:r>
              <a:rPr lang="en-US" sz="2000" dirty="0"/>
              <a:t>resources needed, if </a:t>
            </a:r>
            <a:r>
              <a:rPr lang="en-US" sz="2000" dirty="0" smtClean="0"/>
              <a:t>any</a:t>
            </a:r>
          </a:p>
          <a:p>
            <a:pPr marL="1200150" lvl="2" indent="-285750">
              <a:buFont typeface="Courier New" panose="02070309020205020404" pitchFamily="49" charset="0"/>
              <a:buChar char="o"/>
            </a:pPr>
            <a:r>
              <a:rPr lang="en-US" sz="2000" dirty="0" smtClean="0"/>
              <a:t>how </a:t>
            </a:r>
            <a:r>
              <a:rPr lang="en-US" sz="2000" dirty="0"/>
              <a:t>will success be </a:t>
            </a:r>
            <a:r>
              <a:rPr lang="en-US" sz="2000" dirty="0" smtClean="0"/>
              <a:t>measured</a:t>
            </a:r>
          </a:p>
          <a:p>
            <a:pPr marL="1200150" lvl="2" indent="-285750">
              <a:buFont typeface="Courier New" panose="02070309020205020404" pitchFamily="49" charset="0"/>
              <a:buChar char="o"/>
            </a:pPr>
            <a:r>
              <a:rPr lang="en-US" sz="2000" dirty="0" smtClean="0"/>
              <a:t>metrics </a:t>
            </a:r>
            <a:r>
              <a:rPr lang="en-US" sz="2000" dirty="0"/>
              <a:t>associated </a:t>
            </a:r>
            <a:r>
              <a:rPr lang="en-US" sz="2000" dirty="0" smtClean="0"/>
              <a:t>with anticipated </a:t>
            </a:r>
            <a:r>
              <a:rPr lang="en-US" sz="2000" dirty="0"/>
              <a:t>outcomes</a:t>
            </a:r>
          </a:p>
        </p:txBody>
      </p:sp>
    </p:spTree>
    <p:extLst>
      <p:ext uri="{BB962C8B-B14F-4D97-AF65-F5344CB8AC3E}">
        <p14:creationId xmlns:p14="http://schemas.microsoft.com/office/powerpoint/2010/main" val="2022464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12377" y="365125"/>
            <a:ext cx="11524250" cy="1325563"/>
          </a:xfrm>
        </p:spPr>
        <p:txBody>
          <a:bodyPr>
            <a:normAutofit/>
          </a:bodyPr>
          <a:lstStyle/>
          <a:p>
            <a:r>
              <a:rPr lang="en-US" altLang="en-US" sz="4000" dirty="0">
                <a:solidFill>
                  <a:srgbClr val="336699"/>
                </a:solidFill>
                <a:latin typeface="Calibri" panose="020F0502020204030204" pitchFamily="34" charset="0"/>
              </a:rPr>
              <a:t>What will make a </a:t>
            </a:r>
            <a:r>
              <a:rPr lang="en-US" altLang="en-US" sz="4000" dirty="0" smtClean="0">
                <a:solidFill>
                  <a:srgbClr val="336699"/>
                </a:solidFill>
                <a:latin typeface="Calibri" panose="020F0502020204030204" pitchFamily="34" charset="0"/>
              </a:rPr>
              <a:t>potential action plan rise </a:t>
            </a:r>
            <a:r>
              <a:rPr lang="en-US" altLang="en-US" sz="4000" dirty="0">
                <a:solidFill>
                  <a:srgbClr val="336699"/>
                </a:solidFill>
                <a:latin typeface="Calibri" panose="020F0502020204030204" pitchFamily="34" charset="0"/>
              </a:rPr>
              <a:t>to the top</a:t>
            </a:r>
            <a:r>
              <a:rPr lang="en-US" altLang="en-US" sz="4000" dirty="0" smtClean="0">
                <a:solidFill>
                  <a:srgbClr val="336699"/>
                </a:solidFill>
                <a:latin typeface="Calibri" panose="020F0502020204030204" pitchFamily="34" charset="0"/>
              </a:rPr>
              <a:t>?</a:t>
            </a:r>
            <a:endParaRPr lang="en-US" altLang="en-US" sz="4000" i="1" dirty="0">
              <a:solidFill>
                <a:srgbClr val="008000"/>
              </a:solidFill>
              <a:latin typeface="Calibri" panose="020F0502020204030204" pitchFamily="34" charset="0"/>
            </a:endParaRPr>
          </a:p>
        </p:txBody>
      </p:sp>
      <p:sp>
        <p:nvSpPr>
          <p:cNvPr id="86019" name="Rectangle 3"/>
          <p:cNvSpPr>
            <a:spLocks noGrp="1" noChangeArrowheads="1"/>
          </p:cNvSpPr>
          <p:nvPr>
            <p:ph type="body" idx="1"/>
          </p:nvPr>
        </p:nvSpPr>
        <p:spPr>
          <a:xfrm>
            <a:off x="838199" y="1690687"/>
            <a:ext cx="10466295" cy="4521853"/>
          </a:xfrm>
        </p:spPr>
        <p:txBody>
          <a:bodyPr numCol="2">
            <a:noAutofit/>
          </a:bodyPr>
          <a:lstStyle/>
          <a:p>
            <a:pPr marL="514350" lvl="0" indent="-514350">
              <a:buFont typeface="+mj-lt"/>
              <a:buAutoNum type="arabicPeriod"/>
            </a:pPr>
            <a:r>
              <a:rPr lang="en-US" sz="2200" dirty="0"/>
              <a:t>Advance one or more of the strategic plan’s goals</a:t>
            </a:r>
          </a:p>
          <a:p>
            <a:pPr marL="514350" lvl="0" indent="-514350">
              <a:buFont typeface="+mj-lt"/>
              <a:buAutoNum type="arabicPeriod"/>
            </a:pPr>
            <a:r>
              <a:rPr lang="en-US" sz="2200" dirty="0"/>
              <a:t>Align with and support the DHE’s top priorities (access, retention, completion, workforce alignment)</a:t>
            </a:r>
          </a:p>
          <a:p>
            <a:pPr marL="514350" lvl="0" indent="-514350">
              <a:buFont typeface="+mj-lt"/>
              <a:buAutoNum type="arabicPeriod"/>
            </a:pPr>
            <a:r>
              <a:rPr lang="en-US" sz="2200" dirty="0"/>
              <a:t>Raise MCLA’s profile locally and beyond</a:t>
            </a:r>
          </a:p>
          <a:p>
            <a:pPr marL="514350" lvl="0" indent="-514350">
              <a:buFont typeface="+mj-lt"/>
              <a:buAutoNum type="arabicPeriod"/>
            </a:pPr>
            <a:r>
              <a:rPr lang="en-US" sz="2200" dirty="0"/>
              <a:t>Enhance MCLA’s reputation </a:t>
            </a:r>
          </a:p>
          <a:p>
            <a:pPr marL="514350" lvl="0" indent="-514350">
              <a:buFont typeface="+mj-lt"/>
              <a:buAutoNum type="arabicPeriod"/>
            </a:pPr>
            <a:r>
              <a:rPr lang="en-US" sz="2200" dirty="0"/>
              <a:t>Leverage existing strengths and assets, including our location</a:t>
            </a:r>
          </a:p>
          <a:p>
            <a:pPr marL="514350" lvl="0" indent="-514350">
              <a:buFont typeface="+mj-lt"/>
              <a:buAutoNum type="arabicPeriod"/>
            </a:pPr>
            <a:r>
              <a:rPr lang="en-US" sz="2200" dirty="0"/>
              <a:t>Differentiate MCLA from its peers/competitors</a:t>
            </a:r>
          </a:p>
          <a:p>
            <a:pPr marL="514350" lvl="0" indent="-514350">
              <a:buFont typeface="+mj-lt"/>
              <a:buAutoNum type="arabicPeriod"/>
            </a:pPr>
            <a:r>
              <a:rPr lang="en-US" sz="2200" dirty="0"/>
              <a:t>Open new markets for MCLA</a:t>
            </a:r>
          </a:p>
          <a:p>
            <a:pPr marL="514350" lvl="0" indent="-514350">
              <a:buFont typeface="+mj-lt"/>
              <a:buAutoNum type="arabicPeriod"/>
            </a:pPr>
            <a:r>
              <a:rPr lang="en-US" sz="2200" dirty="0"/>
              <a:t>Help attract new/more students</a:t>
            </a:r>
          </a:p>
          <a:p>
            <a:pPr marL="514350" lvl="0" indent="-514350">
              <a:buFont typeface="+mj-lt"/>
              <a:buAutoNum type="arabicPeriod"/>
            </a:pPr>
            <a:r>
              <a:rPr lang="en-US" sz="2200" dirty="0"/>
              <a:t>Generate measurable/demonstrable and sustainable results</a:t>
            </a:r>
          </a:p>
          <a:p>
            <a:pPr marL="514350" lvl="0" indent="-514350">
              <a:buFont typeface="+mj-lt"/>
              <a:buAutoNum type="arabicPeriod"/>
            </a:pPr>
            <a:r>
              <a:rPr lang="en-US" sz="2200" dirty="0"/>
              <a:t>Utilize research-based best and/or high-impact practices</a:t>
            </a:r>
          </a:p>
          <a:p>
            <a:pPr marL="514350" lvl="0" indent="-514350">
              <a:buFont typeface="+mj-lt"/>
              <a:buAutoNum type="arabicPeriod"/>
            </a:pPr>
            <a:r>
              <a:rPr lang="en-US" sz="2200" dirty="0"/>
              <a:t>Generate incremental revenue or reduce expenses/promote efficiencies</a:t>
            </a:r>
          </a:p>
          <a:p>
            <a:pPr marL="514350" lvl="0" indent="-514350">
              <a:buFont typeface="+mj-lt"/>
              <a:buAutoNum type="arabicPeriod"/>
            </a:pPr>
            <a:r>
              <a:rPr lang="en-US" sz="2200" dirty="0"/>
              <a:t>Appeal to external funders</a:t>
            </a:r>
          </a:p>
          <a:p>
            <a:pPr marL="514350" lvl="0" indent="-514350">
              <a:buFont typeface="+mj-lt"/>
              <a:buAutoNum type="arabicPeriod"/>
            </a:pPr>
            <a:r>
              <a:rPr lang="en-US" sz="2200" dirty="0"/>
              <a:t>Improve staff and faculty morale</a:t>
            </a:r>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269185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49" y="365125"/>
            <a:ext cx="10964173" cy="1325563"/>
          </a:xfrm>
        </p:spPr>
        <p:txBody>
          <a:bodyPr>
            <a:normAutofit/>
          </a:bodyPr>
          <a:lstStyle/>
          <a:p>
            <a:r>
              <a:rPr lang="en-US" altLang="en-US" sz="4000" dirty="0" smtClean="0">
                <a:solidFill>
                  <a:srgbClr val="336699"/>
                </a:solidFill>
                <a:latin typeface="Calibri" panose="020F0502020204030204" pitchFamily="34" charset="0"/>
              </a:rPr>
              <a:t>Action </a:t>
            </a:r>
            <a:r>
              <a:rPr lang="en-US" altLang="en-US" sz="4000" dirty="0" smtClean="0">
                <a:solidFill>
                  <a:srgbClr val="336699"/>
                </a:solidFill>
                <a:latin typeface="Calibri" panose="020F0502020204030204" pitchFamily="34" charset="0"/>
              </a:rPr>
              <a:t>Plan Timeline</a:t>
            </a:r>
            <a:endParaRPr lang="en-US" sz="4000" dirty="0"/>
          </a:p>
        </p:txBody>
      </p:sp>
      <p:sp>
        <p:nvSpPr>
          <p:cNvPr id="3" name="Content Placeholder 2"/>
          <p:cNvSpPr>
            <a:spLocks noGrp="1"/>
          </p:cNvSpPr>
          <p:nvPr>
            <p:ph idx="1"/>
          </p:nvPr>
        </p:nvSpPr>
        <p:spPr/>
        <p:txBody>
          <a:bodyPr/>
          <a:lstStyle/>
          <a:p>
            <a:r>
              <a:rPr lang="en-US" dirty="0" smtClean="0"/>
              <a:t>October 15</a:t>
            </a:r>
            <a:r>
              <a:rPr lang="en-US" baseline="30000" dirty="0" smtClean="0"/>
              <a:t>th </a:t>
            </a:r>
            <a:r>
              <a:rPr lang="en-US" dirty="0" smtClean="0"/>
              <a:t>       </a:t>
            </a:r>
            <a:r>
              <a:rPr lang="en-US" dirty="0" smtClean="0"/>
              <a:t>	Administrative </a:t>
            </a:r>
            <a:r>
              <a:rPr lang="en-US" dirty="0" smtClean="0"/>
              <a:t>department requests shared</a:t>
            </a:r>
          </a:p>
          <a:p>
            <a:r>
              <a:rPr lang="en-US" dirty="0" smtClean="0"/>
              <a:t>October </a:t>
            </a:r>
            <a:r>
              <a:rPr lang="en-US" dirty="0" smtClean="0"/>
              <a:t>		Academic </a:t>
            </a:r>
            <a:r>
              <a:rPr lang="en-US" dirty="0" smtClean="0"/>
              <a:t>process determined</a:t>
            </a:r>
          </a:p>
          <a:p>
            <a:r>
              <a:rPr lang="en-US" dirty="0" smtClean="0"/>
              <a:t>October 24, 31   </a:t>
            </a:r>
            <a:r>
              <a:rPr lang="en-US" dirty="0" smtClean="0"/>
              <a:t>	Department </a:t>
            </a:r>
            <a:r>
              <a:rPr lang="en-US" dirty="0" smtClean="0"/>
              <a:t>of Higher Education approval</a:t>
            </a:r>
          </a:p>
          <a:p>
            <a:r>
              <a:rPr lang="en-US" dirty="0" smtClean="0"/>
              <a:t>December 15      </a:t>
            </a:r>
            <a:r>
              <a:rPr lang="en-US" dirty="0" smtClean="0"/>
              <a:t>	Administrative </a:t>
            </a:r>
            <a:r>
              <a:rPr lang="en-US" dirty="0" smtClean="0"/>
              <a:t>action plans due to divisional VP</a:t>
            </a:r>
          </a:p>
          <a:p>
            <a:endParaRPr lang="en-US" dirty="0" smtClean="0"/>
          </a:p>
          <a:p>
            <a:endParaRPr lang="en-US" dirty="0" smtClean="0"/>
          </a:p>
          <a:p>
            <a:endParaRPr lang="en-US" dirty="0"/>
          </a:p>
        </p:txBody>
      </p:sp>
      <p:pic>
        <p:nvPicPr>
          <p:cNvPr id="6" name="Picture 5"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964041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904702" y="580676"/>
            <a:ext cx="10964562" cy="5031464"/>
          </a:xfrm>
        </p:spPr>
        <p:txBody>
          <a:bodyPr>
            <a:normAutofit/>
          </a:bodyPr>
          <a:lstStyle/>
          <a:p>
            <a:pPr lvl="0">
              <a:spcBef>
                <a:spcPts val="0"/>
              </a:spcBef>
              <a:spcAft>
                <a:spcPts val="6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Aft>
                <a:spcPts val="600"/>
              </a:spcAft>
              <a:buFont typeface="Wingdings" panose="05000000000000000000" pitchFamily="2" charset="2"/>
              <a:buNone/>
            </a:pPr>
            <a:r>
              <a:rPr lang="en-US" altLang="en-US" sz="4000" dirty="0">
                <a:solidFill>
                  <a:schemeClr val="accent1">
                    <a:lumMod val="75000"/>
                  </a:schemeClr>
                </a:solidFill>
              </a:rPr>
              <a:t>Special </a:t>
            </a:r>
            <a:r>
              <a:rPr lang="en-US" altLang="en-US" sz="4000" dirty="0" smtClean="0">
                <a:solidFill>
                  <a:schemeClr val="accent1">
                    <a:lumMod val="75000"/>
                  </a:schemeClr>
                </a:solidFill>
              </a:rPr>
              <a:t>Thanks</a:t>
            </a:r>
            <a:endParaRPr lang="en-US" altLang="en-US" sz="4000" dirty="0">
              <a:solidFill>
                <a:schemeClr val="accent1">
                  <a:lumMod val="75000"/>
                </a:schemeClr>
              </a:solidFill>
            </a:endParaRPr>
          </a:p>
          <a:p>
            <a:pPr marL="0" indent="0">
              <a:spcAft>
                <a:spcPts val="600"/>
              </a:spcAft>
              <a:buNone/>
            </a:pPr>
            <a:endParaRPr lang="en-US" sz="2400" dirty="0" smtClean="0"/>
          </a:p>
          <a:p>
            <a:pPr>
              <a:spcAft>
                <a:spcPts val="600"/>
              </a:spcAft>
            </a:pPr>
            <a:r>
              <a:rPr lang="en-US" sz="2400" dirty="0" smtClean="0"/>
              <a:t>Strategic </a:t>
            </a:r>
            <a:r>
              <a:rPr lang="en-US" sz="2400" dirty="0"/>
              <a:t>Planning Committee Co-Chairs:  </a:t>
            </a:r>
            <a:r>
              <a:rPr lang="en-US" sz="2400" b="1" dirty="0"/>
              <a:t>Gina Puc and Adrienne </a:t>
            </a:r>
            <a:r>
              <a:rPr lang="en-US" sz="2400" b="1" dirty="0" smtClean="0"/>
              <a:t>Wootters</a:t>
            </a:r>
            <a:br>
              <a:rPr lang="en-US" sz="2400" b="1" dirty="0" smtClean="0"/>
            </a:br>
            <a:endParaRPr lang="en-US" sz="2400" b="1" dirty="0"/>
          </a:p>
          <a:p>
            <a:pPr>
              <a:spcAft>
                <a:spcPts val="600"/>
              </a:spcAft>
            </a:pPr>
            <a:r>
              <a:rPr lang="en-US" sz="2400" dirty="0"/>
              <a:t>All members of the Committee representing faculty, staff, students, board of </a:t>
            </a:r>
            <a:r>
              <a:rPr lang="en-US" sz="2400" dirty="0" smtClean="0"/>
              <a:t>trustees</a:t>
            </a:r>
            <a:br>
              <a:rPr lang="en-US" sz="2400" dirty="0" smtClean="0"/>
            </a:br>
            <a:endParaRPr lang="en-US" sz="2400" dirty="0"/>
          </a:p>
          <a:p>
            <a:pPr>
              <a:spcAft>
                <a:spcPts val="600"/>
              </a:spcAft>
            </a:pPr>
            <a:r>
              <a:rPr lang="en-US" sz="2400" dirty="0"/>
              <a:t>All in this room who supported and participated in the planning process</a:t>
            </a:r>
          </a:p>
          <a:p>
            <a:pPr>
              <a:lnSpc>
                <a:spcPct val="80000"/>
              </a:lnSpc>
              <a:spcAft>
                <a:spcPts val="600"/>
              </a:spcAft>
              <a:buFont typeface="Wingdings" panose="05000000000000000000" pitchFamily="2" charset="2"/>
              <a:buNone/>
            </a:pPr>
            <a:endParaRPr lang="en-US" altLang="en-US" sz="2000" dirty="0"/>
          </a:p>
        </p:txBody>
      </p:sp>
      <p:pic>
        <p:nvPicPr>
          <p:cNvPr id="7" name="Picture 6"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578124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latin typeface="+mn-lt"/>
              </a:rPr>
              <a:t>Questions?</a:t>
            </a:r>
            <a:r>
              <a:rPr lang="en-US" dirty="0" smtClean="0">
                <a:solidFill>
                  <a:schemeClr val="accent1">
                    <a:lumMod val="75000"/>
                  </a:schemeClr>
                </a:solidFill>
                <a:latin typeface="+mn-lt"/>
              </a:rPr>
              <a:t/>
            </a:r>
            <a:br>
              <a:rPr lang="en-US" dirty="0" smtClean="0">
                <a:solidFill>
                  <a:schemeClr val="accent1">
                    <a:lumMod val="75000"/>
                  </a:schemeClr>
                </a:solidFill>
                <a:latin typeface="+mn-lt"/>
              </a:rPr>
            </a:br>
            <a:r>
              <a:rPr lang="en-US" dirty="0" smtClean="0">
                <a:solidFill>
                  <a:schemeClr val="accent1">
                    <a:lumMod val="75000"/>
                  </a:schemeClr>
                </a:solidFill>
                <a:latin typeface="+mn-lt"/>
              </a:rPr>
              <a:t>Reactions?</a:t>
            </a:r>
            <a:endParaRPr lang="en-US" dirty="0">
              <a:solidFill>
                <a:schemeClr val="accent1">
                  <a:lumMod val="75000"/>
                </a:schemeClr>
              </a:solidFill>
              <a:latin typeface="+mn-lt"/>
            </a:endParaRPr>
          </a:p>
        </p:txBody>
      </p:sp>
      <p:pic>
        <p:nvPicPr>
          <p:cNvPr id="5" name="Picture 4"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431162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mn-lt"/>
              </a:rPr>
              <a:t>MCLA </a:t>
            </a:r>
            <a:r>
              <a:rPr lang="en-US" sz="4000" b="1" dirty="0">
                <a:solidFill>
                  <a:schemeClr val="accent1">
                    <a:lumMod val="75000"/>
                  </a:schemeClr>
                </a:solidFill>
                <a:latin typeface="+mn-lt"/>
              </a:rPr>
              <a:t>Today</a:t>
            </a:r>
          </a:p>
        </p:txBody>
      </p:sp>
      <p:sp>
        <p:nvSpPr>
          <p:cNvPr id="3" name="Content Placeholder 2"/>
          <p:cNvSpPr>
            <a:spLocks noGrp="1"/>
          </p:cNvSpPr>
          <p:nvPr>
            <p:ph idx="1"/>
          </p:nvPr>
        </p:nvSpPr>
        <p:spPr/>
        <p:txBody>
          <a:bodyPr>
            <a:normAutofit/>
          </a:bodyPr>
          <a:lstStyle/>
          <a:p>
            <a:pPr lvl="1"/>
            <a:r>
              <a:rPr lang="en-US" sz="2600" dirty="0"/>
              <a:t>MCLA is breaking the cycle of poverty for many of our students.</a:t>
            </a:r>
          </a:p>
          <a:p>
            <a:pPr lvl="2"/>
            <a:r>
              <a:rPr lang="en-US" dirty="0"/>
              <a:t>30% of financial aid recipients are from families earning &lt;$30,000.</a:t>
            </a:r>
            <a:endParaRPr lang="en-US" sz="1600" dirty="0"/>
          </a:p>
          <a:p>
            <a:pPr lvl="2"/>
            <a:r>
              <a:rPr lang="en-US" dirty="0" smtClean="0"/>
              <a:t>46% of all </a:t>
            </a:r>
            <a:r>
              <a:rPr lang="en-US" dirty="0"/>
              <a:t>undergraduates receive a Pell grant </a:t>
            </a:r>
          </a:p>
          <a:p>
            <a:pPr lvl="3"/>
            <a:r>
              <a:rPr lang="en-US" dirty="0"/>
              <a:t>Highest among MA 4-year publics and among the highest </a:t>
            </a:r>
            <a:r>
              <a:rPr lang="en-US" dirty="0" smtClean="0"/>
              <a:t>among </a:t>
            </a:r>
            <a:r>
              <a:rPr lang="en-US" dirty="0"/>
              <a:t>COPLAC institutions</a:t>
            </a:r>
            <a:endParaRPr lang="en-US" sz="1400" dirty="0"/>
          </a:p>
          <a:p>
            <a:endParaRPr lang="en-US" sz="2000" dirty="0"/>
          </a:p>
          <a:p>
            <a:pPr lvl="1"/>
            <a:r>
              <a:rPr lang="en-US" sz="2600" dirty="0" smtClean="0"/>
              <a:t>MCLA’s 4-year </a:t>
            </a:r>
            <a:r>
              <a:rPr lang="en-US" sz="2600" dirty="0"/>
              <a:t>retention and graduation rates.</a:t>
            </a:r>
          </a:p>
          <a:p>
            <a:pPr lvl="2"/>
            <a:r>
              <a:rPr lang="en-US" dirty="0"/>
              <a:t>First-to second-year retention rate </a:t>
            </a:r>
            <a:r>
              <a:rPr lang="en-US" dirty="0" smtClean="0"/>
              <a:t>(Fall 2016 cohort) = 72%: down from 78%</a:t>
            </a:r>
            <a:endParaRPr lang="en-US" dirty="0"/>
          </a:p>
          <a:p>
            <a:pPr lvl="2"/>
            <a:r>
              <a:rPr lang="en-US" dirty="0"/>
              <a:t>4-year graduation rate for Fall 2013 cohort 52% -- highest in MCLA </a:t>
            </a:r>
            <a:r>
              <a:rPr lang="en-US" dirty="0" smtClean="0"/>
              <a:t>history</a:t>
            </a:r>
          </a:p>
          <a:p>
            <a:pPr lvl="2"/>
            <a:r>
              <a:rPr lang="en-US" dirty="0" smtClean="0"/>
              <a:t>ALANA graduation rate for Fall 2013 =  51.4%</a:t>
            </a:r>
            <a:endParaRPr lang="en-US" dirty="0"/>
          </a:p>
          <a:p>
            <a:pPr lvl="2"/>
            <a:r>
              <a:rPr lang="en-US" dirty="0"/>
              <a:t>HIPs </a:t>
            </a:r>
            <a:r>
              <a:rPr lang="en-US" dirty="0" smtClean="0"/>
              <a:t>influence retention and graduation numbers</a:t>
            </a:r>
            <a:r>
              <a:rPr lang="en-US" dirty="0"/>
              <a:t>.</a:t>
            </a:r>
            <a:endParaRPr lang="en-US" sz="1600" dirty="0"/>
          </a:p>
          <a:p>
            <a:pPr lvl="2"/>
            <a:r>
              <a:rPr lang="en-US" dirty="0"/>
              <a:t>Three-year positive trend </a:t>
            </a:r>
            <a:r>
              <a:rPr lang="en-US" dirty="0" smtClean="0"/>
              <a:t>of students taking internships</a:t>
            </a:r>
            <a:endParaRPr lang="en-US" sz="1600" dirty="0"/>
          </a:p>
          <a:p>
            <a:endParaRPr lang="en-US" sz="2000" dirty="0"/>
          </a:p>
          <a:p>
            <a:endParaRPr lang="en-US" dirty="0"/>
          </a:p>
        </p:txBody>
      </p:sp>
      <p:pic>
        <p:nvPicPr>
          <p:cNvPr id="9" name="Picture 8" descr="cid:71aaccda-4e09-49f1-aecd-3d7203376608"/>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1230283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mn-lt"/>
              </a:rPr>
              <a:t>MCLA </a:t>
            </a:r>
            <a:r>
              <a:rPr lang="en-US" sz="4000" b="1" dirty="0">
                <a:solidFill>
                  <a:schemeClr val="accent1">
                    <a:lumMod val="75000"/>
                  </a:schemeClr>
                </a:solidFill>
                <a:latin typeface="+mn-lt"/>
              </a:rPr>
              <a:t>Today</a:t>
            </a:r>
          </a:p>
        </p:txBody>
      </p:sp>
      <p:sp>
        <p:nvSpPr>
          <p:cNvPr id="3" name="Content Placeholder 2"/>
          <p:cNvSpPr>
            <a:spLocks noGrp="1"/>
          </p:cNvSpPr>
          <p:nvPr>
            <p:ph idx="1"/>
          </p:nvPr>
        </p:nvSpPr>
        <p:spPr>
          <a:xfrm>
            <a:off x="838200" y="1825625"/>
            <a:ext cx="10752438" cy="4351338"/>
          </a:xfrm>
        </p:spPr>
        <p:txBody>
          <a:bodyPr>
            <a:normAutofit/>
          </a:bodyPr>
          <a:lstStyle/>
          <a:p>
            <a:pPr lvl="1"/>
            <a:r>
              <a:rPr lang="en-US" sz="2600" dirty="0"/>
              <a:t>Opportunities in Berkshire County abound.</a:t>
            </a:r>
            <a:endParaRPr lang="en-US" sz="1900" dirty="0"/>
          </a:p>
          <a:p>
            <a:pPr lvl="2"/>
            <a:r>
              <a:rPr lang="en-US" dirty="0"/>
              <a:t>1700-1900 job openings in Berkshire County today, around half of which require a degree</a:t>
            </a:r>
            <a:endParaRPr lang="en-US" sz="1600" dirty="0"/>
          </a:p>
          <a:p>
            <a:pPr lvl="2"/>
            <a:r>
              <a:rPr lang="en-US" dirty="0"/>
              <a:t>38% of MCLA grads live in Berkshire County.</a:t>
            </a:r>
            <a:endParaRPr lang="en-US" sz="1600" dirty="0"/>
          </a:p>
          <a:p>
            <a:pPr lvl="2"/>
            <a:r>
              <a:rPr lang="en-US" dirty="0"/>
              <a:t>We are expanding our interactions with employers.</a:t>
            </a:r>
            <a:endParaRPr lang="en-US" sz="1600" dirty="0"/>
          </a:p>
          <a:p>
            <a:endParaRPr lang="en-US" sz="2000" dirty="0"/>
          </a:p>
          <a:p>
            <a:pPr lvl="1"/>
            <a:r>
              <a:rPr lang="en-US" sz="2600" dirty="0"/>
              <a:t>MCLA provides high quality, liberal arts education, and workforce preparation that students can’t get elsewhere.</a:t>
            </a:r>
            <a:endParaRPr lang="en-US" sz="1900" dirty="0"/>
          </a:p>
          <a:p>
            <a:pPr lvl="2"/>
            <a:r>
              <a:rPr lang="en-US" dirty="0"/>
              <a:t>MCLA is MA’s only designated Public Liberal Arts College – and 1 of 29 nationally with designation</a:t>
            </a:r>
            <a:endParaRPr lang="en-US" sz="1600" dirty="0"/>
          </a:p>
          <a:p>
            <a:pPr lvl="2"/>
            <a:r>
              <a:rPr lang="en-US" dirty="0"/>
              <a:t>Focus on integrating liberal arts with work force development</a:t>
            </a:r>
            <a:endParaRPr lang="en-US" sz="1600" dirty="0"/>
          </a:p>
          <a:p>
            <a:pPr lvl="2"/>
            <a:r>
              <a:rPr lang="en-US" dirty="0"/>
              <a:t>Total direct cost before aid is $20,400</a:t>
            </a:r>
            <a:endParaRPr lang="en-US" sz="1600" dirty="0"/>
          </a:p>
          <a:p>
            <a:pPr lvl="2"/>
            <a:r>
              <a:rPr lang="en-US" dirty="0"/>
              <a:t>93% of 2015 graduates are employed or in graduate school.</a:t>
            </a:r>
            <a:endParaRPr lang="en-US" sz="1600" dirty="0"/>
          </a:p>
          <a:p>
            <a:endParaRPr lang="en-US" dirty="0"/>
          </a:p>
        </p:txBody>
      </p:sp>
      <p:pic>
        <p:nvPicPr>
          <p:cNvPr id="9" name="Picture 8" descr="cid:71aaccda-4e09-49f1-aecd-3d7203376608"/>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468525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8565" y="420860"/>
            <a:ext cx="10972800" cy="868362"/>
          </a:xfrm>
        </p:spPr>
        <p:txBody>
          <a:bodyPr>
            <a:normAutofit fontScale="90000"/>
          </a:bodyPr>
          <a:lstStyle/>
          <a:p>
            <a:r>
              <a:rPr lang="en-US" altLang="en-US" dirty="0">
                <a:solidFill>
                  <a:schemeClr val="accent1">
                    <a:lumMod val="75000"/>
                  </a:schemeClr>
                </a:solidFill>
                <a:latin typeface="+mn-lt"/>
              </a:rPr>
              <a:t> </a:t>
            </a:r>
            <a:r>
              <a:rPr lang="en-US" altLang="en-US" dirty="0" smtClean="0">
                <a:solidFill>
                  <a:schemeClr val="accent1">
                    <a:lumMod val="75000"/>
                  </a:schemeClr>
                </a:solidFill>
                <a:latin typeface="+mn-lt"/>
              </a:rPr>
              <a:t>    </a:t>
            </a:r>
            <a:r>
              <a:rPr lang="en-US" altLang="en-US" dirty="0" smtClean="0">
                <a:solidFill>
                  <a:schemeClr val="accent1">
                    <a:lumMod val="75000"/>
                  </a:schemeClr>
                </a:solidFill>
                <a:latin typeface="+mn-lt"/>
              </a:rPr>
              <a:t/>
            </a:r>
            <a:br>
              <a:rPr lang="en-US" altLang="en-US" dirty="0" smtClean="0">
                <a:solidFill>
                  <a:schemeClr val="accent1">
                    <a:lumMod val="75000"/>
                  </a:schemeClr>
                </a:solidFill>
                <a:latin typeface="+mn-lt"/>
              </a:rPr>
            </a:br>
            <a:r>
              <a:rPr lang="en-US" altLang="en-US" dirty="0" smtClean="0">
                <a:solidFill>
                  <a:schemeClr val="accent1">
                    <a:lumMod val="75000"/>
                  </a:schemeClr>
                </a:solidFill>
                <a:latin typeface="+mn-lt"/>
              </a:rPr>
              <a:t>Our </a:t>
            </a:r>
            <a:r>
              <a:rPr lang="en-US" altLang="en-US" dirty="0" smtClean="0">
                <a:solidFill>
                  <a:schemeClr val="accent1">
                    <a:lumMod val="75000"/>
                  </a:schemeClr>
                </a:solidFill>
                <a:latin typeface="+mn-lt"/>
              </a:rPr>
              <a:t>Destination</a:t>
            </a:r>
            <a:r>
              <a:rPr lang="en-US" altLang="en-US" dirty="0">
                <a:solidFill>
                  <a:schemeClr val="accent1">
                    <a:lumMod val="75000"/>
                  </a:schemeClr>
                </a:solidFill>
                <a:latin typeface="+mn-lt"/>
              </a:rPr>
              <a:t>: MCLA in Five Years</a:t>
            </a:r>
            <a:br>
              <a:rPr lang="en-US" altLang="en-US" dirty="0">
                <a:solidFill>
                  <a:schemeClr val="accent1">
                    <a:lumMod val="75000"/>
                  </a:schemeClr>
                </a:solidFill>
                <a:latin typeface="+mn-lt"/>
              </a:rPr>
            </a:br>
            <a:r>
              <a:rPr lang="en-US" altLang="en-US" sz="2700" i="1" dirty="0">
                <a:solidFill>
                  <a:schemeClr val="accent1">
                    <a:lumMod val="75000"/>
                  </a:schemeClr>
                </a:solidFill>
                <a:latin typeface="+mn-lt"/>
              </a:rPr>
              <a:t>       </a:t>
            </a:r>
            <a:endParaRPr lang="en-US" altLang="en-US" i="1" dirty="0">
              <a:solidFill>
                <a:schemeClr val="accent1">
                  <a:lumMod val="75000"/>
                </a:schemeClr>
              </a:solidFill>
              <a:latin typeface="+mn-lt"/>
            </a:endParaRPr>
          </a:p>
        </p:txBody>
      </p:sp>
      <p:sp>
        <p:nvSpPr>
          <p:cNvPr id="45059" name="Rectangle 3"/>
          <p:cNvSpPr>
            <a:spLocks noGrp="1" noChangeArrowheads="1"/>
          </p:cNvSpPr>
          <p:nvPr>
            <p:ph type="body" idx="1"/>
          </p:nvPr>
        </p:nvSpPr>
        <p:spPr>
          <a:xfrm>
            <a:off x="992417" y="1783976"/>
            <a:ext cx="10066637" cy="4473146"/>
          </a:xfrm>
        </p:spPr>
        <p:txBody>
          <a:bodyPr>
            <a:noAutofit/>
          </a:bodyPr>
          <a:lstStyle/>
          <a:p>
            <a:pPr>
              <a:spcAft>
                <a:spcPts val="1200"/>
              </a:spcAft>
            </a:pPr>
            <a:r>
              <a:rPr lang="en-US" sz="2400" dirty="0"/>
              <a:t>building on our </a:t>
            </a:r>
            <a:r>
              <a:rPr lang="en-US" sz="2400" b="1" dirty="0"/>
              <a:t>strengths</a:t>
            </a:r>
            <a:r>
              <a:rPr lang="en-US" sz="2400" dirty="0"/>
              <a:t> and remaining </a:t>
            </a:r>
            <a:r>
              <a:rPr lang="en-US" sz="2400" b="1" dirty="0"/>
              <a:t>faithful to our core commitments</a:t>
            </a:r>
          </a:p>
          <a:p>
            <a:pPr>
              <a:spcAft>
                <a:spcPts val="1200"/>
              </a:spcAft>
            </a:pPr>
            <a:r>
              <a:rPr lang="en-US" sz="2400" b="1" dirty="0"/>
              <a:t>a nationally known, top-choice </a:t>
            </a:r>
            <a:r>
              <a:rPr lang="en-US" sz="2400" dirty="0"/>
              <a:t>destination</a:t>
            </a:r>
          </a:p>
          <a:p>
            <a:pPr>
              <a:spcAft>
                <a:spcPts val="1200"/>
              </a:spcAft>
            </a:pPr>
            <a:r>
              <a:rPr lang="en-US" sz="2400" dirty="0" smtClean="0"/>
              <a:t>meeting </a:t>
            </a:r>
            <a:r>
              <a:rPr lang="en-US" sz="2400" dirty="0"/>
              <a:t>every qualified admitted student’s full </a:t>
            </a:r>
            <a:r>
              <a:rPr lang="en-US" sz="2400" b="1" dirty="0"/>
              <a:t>financial need</a:t>
            </a:r>
            <a:endParaRPr lang="en-US" sz="2400" dirty="0"/>
          </a:p>
          <a:p>
            <a:pPr>
              <a:spcAft>
                <a:spcPts val="1200"/>
              </a:spcAft>
            </a:pPr>
            <a:r>
              <a:rPr lang="en-US" sz="2400" dirty="0"/>
              <a:t>leading the state public higher education system in </a:t>
            </a:r>
            <a:r>
              <a:rPr lang="en-US" sz="2400" b="1" dirty="0"/>
              <a:t>retention and graduation rates</a:t>
            </a:r>
          </a:p>
          <a:p>
            <a:pPr>
              <a:spcAft>
                <a:spcPts val="1200"/>
              </a:spcAft>
            </a:pPr>
            <a:r>
              <a:rPr lang="en-US" sz="2400" b="1" dirty="0"/>
              <a:t>cutting-edge, innovative, 21</a:t>
            </a:r>
            <a:r>
              <a:rPr lang="en-US" sz="2400" b="1" baseline="30000" dirty="0"/>
              <a:t>st</a:t>
            </a:r>
            <a:r>
              <a:rPr lang="en-US" sz="2400" b="1" dirty="0"/>
              <a:t>-century curriculum </a:t>
            </a:r>
            <a:r>
              <a:rPr lang="en-US" sz="2400" dirty="0"/>
              <a:t>rooted in the liberal arts that also is responsive to and connected with the evolving world of work</a:t>
            </a:r>
          </a:p>
          <a:p>
            <a:pPr>
              <a:spcAft>
                <a:spcPts val="1200"/>
              </a:spcAft>
            </a:pPr>
            <a:endParaRPr lang="en-US" sz="2400" dirty="0"/>
          </a:p>
          <a:p>
            <a:endParaRPr lang="en-US" sz="2400" dirty="0"/>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169543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654423" y="1471292"/>
            <a:ext cx="10919011" cy="4832350"/>
          </a:xfrm>
        </p:spPr>
        <p:txBody>
          <a:bodyPr>
            <a:noAutofit/>
          </a:bodyPr>
          <a:lstStyle/>
          <a:p>
            <a:pPr>
              <a:spcAft>
                <a:spcPts val="1200"/>
              </a:spcAft>
            </a:pPr>
            <a:r>
              <a:rPr lang="en-US" sz="2400" dirty="0"/>
              <a:t>a </a:t>
            </a:r>
            <a:r>
              <a:rPr lang="en-US" sz="2400" b="1" dirty="0"/>
              <a:t>model academic community </a:t>
            </a:r>
            <a:r>
              <a:rPr lang="en-US" sz="2400" dirty="0"/>
              <a:t>where faculty and staff thrive and students’ lives are transformed </a:t>
            </a:r>
          </a:p>
          <a:p>
            <a:pPr>
              <a:spcAft>
                <a:spcPts val="1200"/>
              </a:spcAft>
            </a:pPr>
            <a:r>
              <a:rPr lang="en-US" sz="2400" b="1" dirty="0"/>
              <a:t>diversity</a:t>
            </a:r>
            <a:r>
              <a:rPr lang="en-US" sz="2400" dirty="0"/>
              <a:t> at all levels of the institution, including in leadership roles</a:t>
            </a:r>
          </a:p>
          <a:p>
            <a:pPr>
              <a:spcAft>
                <a:spcPts val="1200"/>
              </a:spcAft>
            </a:pPr>
            <a:r>
              <a:rPr lang="en-US" sz="2400" dirty="0"/>
              <a:t>deeply </a:t>
            </a:r>
            <a:r>
              <a:rPr lang="en-US" sz="2400" b="1" dirty="0"/>
              <a:t>rooted in its community and region</a:t>
            </a:r>
            <a:endParaRPr lang="en-US" sz="2400" dirty="0"/>
          </a:p>
          <a:p>
            <a:pPr>
              <a:spcAft>
                <a:spcPts val="1200"/>
              </a:spcAft>
            </a:pPr>
            <a:r>
              <a:rPr lang="en-US" sz="2400" b="1" dirty="0"/>
              <a:t>nimble and flexible, not afraid </a:t>
            </a:r>
            <a:r>
              <a:rPr lang="en-US" sz="2400" dirty="0"/>
              <a:t>to make change or take calculated risks</a:t>
            </a:r>
          </a:p>
          <a:p>
            <a:pPr>
              <a:spcAft>
                <a:spcPts val="1200"/>
              </a:spcAft>
            </a:pPr>
            <a:r>
              <a:rPr lang="en-US" sz="2400" b="1" dirty="0"/>
              <a:t>more diversified funding sources, adequate </a:t>
            </a:r>
            <a:r>
              <a:rPr lang="en-US" sz="2400" dirty="0"/>
              <a:t>to support ongoing operations and strategic </a:t>
            </a:r>
            <a:r>
              <a:rPr lang="en-US" sz="2400" dirty="0" smtClean="0"/>
              <a:t>investments</a:t>
            </a:r>
          </a:p>
          <a:p>
            <a:pPr marL="0" indent="0">
              <a:spcAft>
                <a:spcPts val="1200"/>
              </a:spcAft>
              <a:buNone/>
            </a:pPr>
            <a:r>
              <a:rPr lang="en-US" sz="2400" dirty="0" smtClean="0"/>
              <a:t>  </a:t>
            </a:r>
            <a:r>
              <a:rPr lang="en-US" sz="2400" dirty="0" smtClean="0"/>
              <a:t/>
            </a:r>
            <a:br>
              <a:rPr lang="en-US" sz="2400" dirty="0" smtClean="0"/>
            </a:br>
            <a:r>
              <a:rPr lang="en-US" sz="3000" dirty="0" smtClean="0"/>
              <a:t>MCLA </a:t>
            </a:r>
            <a:r>
              <a:rPr lang="en-US" sz="3000" dirty="0" smtClean="0"/>
              <a:t>will be the </a:t>
            </a:r>
            <a:r>
              <a:rPr lang="en-US" sz="3000" b="1" dirty="0"/>
              <a:t>#1-ranked public liberal arts college </a:t>
            </a:r>
            <a:r>
              <a:rPr lang="en-US" sz="3000" dirty="0"/>
              <a:t>in the nation</a:t>
            </a:r>
          </a:p>
          <a:p>
            <a:pPr>
              <a:spcAft>
                <a:spcPts val="1200"/>
              </a:spcAft>
            </a:pPr>
            <a:endParaRPr lang="en-US" sz="2400" dirty="0"/>
          </a:p>
          <a:p>
            <a:pPr marL="0" indent="0">
              <a:spcAft>
                <a:spcPts val="1200"/>
              </a:spcAft>
              <a:buNone/>
            </a:pPr>
            <a:endParaRPr lang="en-US" sz="2400" dirty="0"/>
          </a:p>
        </p:txBody>
      </p:sp>
      <p:pic>
        <p:nvPicPr>
          <p:cNvPr id="8" name="Picture 7" descr="cid:71aaccda-4e09-49f1-aecd-3d7203376608"/>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
        <p:nvSpPr>
          <p:cNvPr id="2" name="Title 1"/>
          <p:cNvSpPr>
            <a:spLocks noGrp="1"/>
          </p:cNvSpPr>
          <p:nvPr>
            <p:ph type="title"/>
          </p:nvPr>
        </p:nvSpPr>
        <p:spPr>
          <a:xfrm>
            <a:off x="654424" y="221689"/>
            <a:ext cx="10919011" cy="1325563"/>
          </a:xfrm>
        </p:spPr>
        <p:txBody>
          <a:bodyPr>
            <a:normAutofit/>
          </a:bodyPr>
          <a:lstStyle/>
          <a:p>
            <a:r>
              <a:rPr lang="en-US" altLang="en-US" sz="4000" dirty="0">
                <a:solidFill>
                  <a:schemeClr val="accent1">
                    <a:lumMod val="75000"/>
                  </a:schemeClr>
                </a:solidFill>
                <a:latin typeface="+mn-lt"/>
              </a:rPr>
              <a:t>Our Destination: MCLA in Five </a:t>
            </a:r>
            <a:r>
              <a:rPr lang="en-US" altLang="en-US" sz="4000" dirty="0" smtClean="0">
                <a:solidFill>
                  <a:schemeClr val="accent1">
                    <a:lumMod val="75000"/>
                  </a:schemeClr>
                </a:solidFill>
                <a:latin typeface="+mn-lt"/>
              </a:rPr>
              <a:t>Years</a:t>
            </a:r>
            <a:endParaRPr lang="en-US" sz="4000" dirty="0">
              <a:latin typeface="+mn-lt"/>
            </a:endParaRPr>
          </a:p>
        </p:txBody>
      </p:sp>
    </p:spTree>
    <p:extLst>
      <p:ext uri="{BB962C8B-B14F-4D97-AF65-F5344CB8AC3E}">
        <p14:creationId xmlns:p14="http://schemas.microsoft.com/office/powerpoint/2010/main" val="175399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72297" y="399689"/>
            <a:ext cx="9419968" cy="788987"/>
          </a:xfrm>
        </p:spPr>
        <p:txBody>
          <a:bodyPr>
            <a:normAutofit/>
          </a:bodyPr>
          <a:lstStyle/>
          <a:p>
            <a:r>
              <a:rPr lang="en-US" altLang="en-US" sz="3800" dirty="0">
                <a:solidFill>
                  <a:schemeClr val="accent1">
                    <a:lumMod val="75000"/>
                  </a:schemeClr>
                </a:solidFill>
                <a:latin typeface="+mn-lt"/>
              </a:rPr>
              <a:t>LOOKING </a:t>
            </a:r>
            <a:r>
              <a:rPr lang="en-US" altLang="en-US" sz="3800" b="1" i="1" dirty="0" smtClean="0">
                <a:solidFill>
                  <a:schemeClr val="accent1">
                    <a:lumMod val="75000"/>
                  </a:schemeClr>
                </a:solidFill>
                <a:latin typeface="+mn-lt"/>
              </a:rPr>
              <a:t>FORWARD</a:t>
            </a:r>
            <a:endParaRPr lang="en-US" altLang="en-US" sz="3800" b="1" dirty="0">
              <a:solidFill>
                <a:srgbClr val="7030A0"/>
              </a:solidFill>
              <a:latin typeface="+mn-lt"/>
            </a:endParaRPr>
          </a:p>
        </p:txBody>
      </p:sp>
      <p:sp>
        <p:nvSpPr>
          <p:cNvPr id="81923" name="Rectangle 3"/>
          <p:cNvSpPr>
            <a:spLocks noGrp="1" noChangeArrowheads="1"/>
          </p:cNvSpPr>
          <p:nvPr>
            <p:ph type="body" idx="1"/>
          </p:nvPr>
        </p:nvSpPr>
        <p:spPr>
          <a:xfrm>
            <a:off x="772297" y="1444049"/>
            <a:ext cx="11057239" cy="5031464"/>
          </a:xfrm>
        </p:spPr>
        <p:txBody>
          <a:bodyPr>
            <a:normAutofit/>
          </a:bodyPr>
          <a:lstStyle/>
          <a:p>
            <a:pPr>
              <a:lnSpc>
                <a:spcPct val="80000"/>
              </a:lnSpc>
              <a:buFont typeface="Wingdings" panose="05000000000000000000" pitchFamily="2" charset="2"/>
              <a:buNone/>
            </a:pPr>
            <a:r>
              <a:rPr lang="en-US" altLang="en-US" b="1" dirty="0"/>
              <a:t>A call to action: </a:t>
            </a:r>
            <a:r>
              <a:rPr lang="en-US" u="sng" dirty="0"/>
              <a:t>THINK DIFFERENTLY!</a:t>
            </a:r>
            <a:endParaRPr lang="en-US" sz="2000" u="sng" dirty="0"/>
          </a:p>
          <a:p>
            <a:endParaRPr lang="en-US" sz="2000" dirty="0"/>
          </a:p>
          <a:p>
            <a:endParaRPr lang="en-US" sz="2000" dirty="0"/>
          </a:p>
          <a:p>
            <a:pPr marL="0" indent="0">
              <a:buNone/>
            </a:pPr>
            <a:r>
              <a:rPr lang="en-US" dirty="0"/>
              <a:t>If MCLA is to become the top-ranked public liberal arts, we must:</a:t>
            </a:r>
            <a:endParaRPr lang="en-US" sz="2000" dirty="0"/>
          </a:p>
          <a:p>
            <a:pPr lvl="2"/>
            <a:r>
              <a:rPr lang="en-US" dirty="0"/>
              <a:t>Adapt our approaches to </a:t>
            </a:r>
            <a:r>
              <a:rPr lang="en-US" sz="2400" b="1" dirty="0"/>
              <a:t>learning and teaching for a changing world</a:t>
            </a:r>
            <a:r>
              <a:rPr lang="en-US" b="1" dirty="0"/>
              <a:t>…</a:t>
            </a:r>
          </a:p>
          <a:p>
            <a:pPr lvl="3">
              <a:buFont typeface="Wingdings" panose="05000000000000000000" pitchFamily="2" charset="2"/>
              <a:buChar char="Ø"/>
            </a:pPr>
            <a:r>
              <a:rPr lang="en-US" altLang="en-US" sz="1800" dirty="0"/>
              <a:t>Be open to new ideas and new ways of doing things</a:t>
            </a:r>
          </a:p>
          <a:p>
            <a:pPr lvl="3">
              <a:buFont typeface="Wingdings" panose="05000000000000000000" pitchFamily="2" charset="2"/>
              <a:buChar char="Ø"/>
            </a:pPr>
            <a:r>
              <a:rPr lang="en-US" dirty="0"/>
              <a:t>Eschew conventional wisdom and engage innovation</a:t>
            </a:r>
          </a:p>
          <a:p>
            <a:pPr lvl="3">
              <a:buFont typeface="Wingdings" panose="05000000000000000000" pitchFamily="2" charset="2"/>
              <a:buChar char="Ø"/>
            </a:pPr>
            <a:r>
              <a:rPr lang="en-US" dirty="0"/>
              <a:t>Invest in proven or promising new practices</a:t>
            </a:r>
          </a:p>
          <a:p>
            <a:pPr lvl="3">
              <a:buFont typeface="Wingdings" panose="05000000000000000000" pitchFamily="2" charset="2"/>
              <a:buChar char="Ø"/>
            </a:pPr>
            <a:r>
              <a:rPr lang="en-US" altLang="en-US" dirty="0"/>
              <a:t>Leverage our relatively small size and the nimbleness it affords us</a:t>
            </a:r>
          </a:p>
          <a:p>
            <a:pPr lvl="3">
              <a:buFont typeface="Wingdings" panose="05000000000000000000" pitchFamily="2" charset="2"/>
              <a:buChar char="Ø"/>
            </a:pPr>
            <a:r>
              <a:rPr lang="en-US" altLang="en-US" dirty="0"/>
              <a:t>Tolerate risk and expect failures on the path to pioneering leadership in higher ed</a:t>
            </a:r>
          </a:p>
          <a:p>
            <a:pPr lvl="3">
              <a:buFont typeface="Wingdings" panose="05000000000000000000" pitchFamily="2" charset="2"/>
              <a:buChar char="Ø"/>
            </a:pPr>
            <a:endParaRPr lang="en-US" altLang="en-US" sz="1800" dirty="0"/>
          </a:p>
          <a:p>
            <a:pPr marL="627063" lvl="2" indent="0">
              <a:buNone/>
            </a:pPr>
            <a:r>
              <a:rPr lang="en-US" altLang="en-US" dirty="0"/>
              <a:t>… while remaining true to the </a:t>
            </a:r>
            <a:r>
              <a:rPr lang="en-US" altLang="en-US" sz="2400" b="1" dirty="0"/>
              <a:t>values, traditions and strengths </a:t>
            </a:r>
            <a:r>
              <a:rPr lang="en-US" altLang="en-US" dirty="0"/>
              <a:t>that already distinguish us.</a:t>
            </a:r>
            <a:endParaRPr lang="en-US" alt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5337" y="1126607"/>
            <a:ext cx="1706409" cy="1318054"/>
          </a:xfrm>
          <a:prstGeom prst="rect">
            <a:avLst/>
          </a:prstGeom>
        </p:spPr>
      </p:pic>
      <p:pic>
        <p:nvPicPr>
          <p:cNvPr id="10" name="Picture 9" descr="cid:71aaccda-4e09-49f1-aecd-3d7203376608"/>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667632" y="6466703"/>
            <a:ext cx="906162" cy="351516"/>
          </a:xfrm>
          <a:prstGeom prst="rect">
            <a:avLst/>
          </a:prstGeom>
          <a:noFill/>
          <a:ln>
            <a:noFill/>
          </a:ln>
        </p:spPr>
      </p:pic>
    </p:spTree>
    <p:extLst>
      <p:ext uri="{BB962C8B-B14F-4D97-AF65-F5344CB8AC3E}">
        <p14:creationId xmlns:p14="http://schemas.microsoft.com/office/powerpoint/2010/main" val="331239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00634" y="419761"/>
            <a:ext cx="10990730" cy="779934"/>
          </a:xfrm>
        </p:spPr>
        <p:txBody>
          <a:bodyPr>
            <a:noAutofit/>
          </a:bodyPr>
          <a:lstStyle/>
          <a:p>
            <a:r>
              <a:rPr lang="en-US" altLang="en-US" sz="4000" dirty="0" smtClean="0">
                <a:solidFill>
                  <a:schemeClr val="accent1">
                    <a:lumMod val="75000"/>
                  </a:schemeClr>
                </a:solidFill>
                <a:latin typeface="+mn-lt"/>
              </a:rPr>
              <a:t>     MCLA’s 2017-2022 Strategic Planning </a:t>
            </a:r>
            <a:r>
              <a:rPr lang="en-US" altLang="en-US" sz="4000" dirty="0">
                <a:solidFill>
                  <a:schemeClr val="accent1">
                    <a:lumMod val="75000"/>
                  </a:schemeClr>
                </a:solidFill>
                <a:latin typeface="+mn-lt"/>
              </a:rPr>
              <a:t>Goals</a:t>
            </a:r>
          </a:p>
        </p:txBody>
      </p:sp>
      <p:sp>
        <p:nvSpPr>
          <p:cNvPr id="224259" name="Rectangle 3"/>
          <p:cNvSpPr>
            <a:spLocks noGrp="1" noChangeArrowheads="1"/>
          </p:cNvSpPr>
          <p:nvPr>
            <p:ph type="body" idx="1"/>
          </p:nvPr>
        </p:nvSpPr>
        <p:spPr>
          <a:xfrm>
            <a:off x="755821" y="972066"/>
            <a:ext cx="10768914" cy="5313404"/>
          </a:xfrm>
        </p:spPr>
        <p:txBody>
          <a:bodyPr numCol="2">
            <a:noAutofit/>
          </a:bodyPr>
          <a:lstStyle/>
          <a:p>
            <a:pPr marL="0" marR="0">
              <a:lnSpc>
                <a:spcPct val="107000"/>
              </a:lnSpc>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1400" b="1" dirty="0">
                <a:latin typeface="Calibri" panose="020F0502020204030204" pitchFamily="34"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3" name="Rectangle 2"/>
          <p:cNvSpPr/>
          <p:nvPr/>
        </p:nvSpPr>
        <p:spPr>
          <a:xfrm>
            <a:off x="849278" y="1427323"/>
            <a:ext cx="10493443" cy="4708982"/>
          </a:xfrm>
          <a:prstGeom prst="rect">
            <a:avLst/>
          </a:prstGeom>
          <a:solidFill>
            <a:srgbClr val="F5F9FD"/>
          </a:solidFill>
        </p:spPr>
        <p:style>
          <a:lnRef idx="2">
            <a:schemeClr val="accent5"/>
          </a:lnRef>
          <a:fillRef idx="1">
            <a:schemeClr val="lt1"/>
          </a:fillRef>
          <a:effectRef idx="0">
            <a:schemeClr val="accent5"/>
          </a:effectRef>
          <a:fontRef idx="minor">
            <a:schemeClr val="dk1"/>
          </a:fontRef>
        </p:style>
        <p:txBody>
          <a:bodyPr wrap="square">
            <a:spAutoFit/>
          </a:bodyPr>
          <a:lstStyle/>
          <a:p>
            <a:pPr marL="342900" lvl="0" indent="-342900">
              <a:spcBef>
                <a:spcPts val="1200"/>
              </a:spcBef>
              <a:spcAft>
                <a:spcPts val="600"/>
              </a:spcAft>
              <a:buFont typeface="+mj-lt"/>
              <a:buAutoNum type="arabicPeriod"/>
            </a:pPr>
            <a:r>
              <a:rPr lang="en-US" dirty="0"/>
              <a:t>Respond to </a:t>
            </a:r>
            <a:r>
              <a:rPr lang="en-US" b="1" dirty="0"/>
              <a:t>student and community needs </a:t>
            </a:r>
            <a:r>
              <a:rPr lang="en-US" dirty="0"/>
              <a:t>in ways that enhance MCLA’s </a:t>
            </a:r>
            <a:r>
              <a:rPr lang="en-US" b="1" dirty="0"/>
              <a:t>distinctiveness</a:t>
            </a:r>
            <a:r>
              <a:rPr lang="en-US" dirty="0"/>
              <a:t>, its role as a pioneering </a:t>
            </a:r>
            <a:r>
              <a:rPr lang="en-US" b="1" dirty="0"/>
              <a:t>educational leader</a:t>
            </a:r>
            <a:r>
              <a:rPr lang="en-US" dirty="0"/>
              <a:t>, and its value as an </a:t>
            </a:r>
            <a:r>
              <a:rPr lang="en-US" b="1" dirty="0"/>
              <a:t>engine of regional growth </a:t>
            </a:r>
          </a:p>
          <a:p>
            <a:pPr marL="342900" lvl="0" indent="-342900">
              <a:spcBef>
                <a:spcPts val="1200"/>
              </a:spcBef>
              <a:spcAft>
                <a:spcPts val="600"/>
              </a:spcAft>
              <a:buFont typeface="+mj-lt"/>
              <a:buAutoNum type="arabicPeriod"/>
            </a:pPr>
            <a:r>
              <a:rPr lang="en-US" dirty="0"/>
              <a:t>Enhance </a:t>
            </a:r>
            <a:r>
              <a:rPr lang="en-US" b="1" dirty="0"/>
              <a:t>student persistence, completion, and preparation </a:t>
            </a:r>
            <a:r>
              <a:rPr lang="en-US" dirty="0"/>
              <a:t>for post-college success</a:t>
            </a:r>
          </a:p>
          <a:p>
            <a:pPr marL="342900" lvl="0" indent="-342900">
              <a:spcBef>
                <a:spcPts val="1200"/>
              </a:spcBef>
              <a:spcAft>
                <a:spcPts val="600"/>
              </a:spcAft>
              <a:buFont typeface="+mj-lt"/>
              <a:buAutoNum type="arabicPeriod"/>
            </a:pPr>
            <a:r>
              <a:rPr lang="en-US" dirty="0"/>
              <a:t>Strengthen and demonstrate our commitment to </a:t>
            </a:r>
            <a:r>
              <a:rPr lang="en-US" b="1" dirty="0"/>
              <a:t>diversity, equity, and inclusion</a:t>
            </a:r>
          </a:p>
          <a:p>
            <a:pPr marL="342900" lvl="0" indent="-342900">
              <a:spcBef>
                <a:spcPts val="1200"/>
              </a:spcBef>
              <a:spcAft>
                <a:spcPts val="600"/>
              </a:spcAft>
              <a:buFont typeface="+mj-lt"/>
              <a:buAutoNum type="arabicPeriod"/>
            </a:pPr>
            <a:r>
              <a:rPr lang="en-US" dirty="0"/>
              <a:t>Attract and retain </a:t>
            </a:r>
            <a:r>
              <a:rPr lang="en-US" b="1" dirty="0"/>
              <a:t>great talent </a:t>
            </a:r>
            <a:r>
              <a:rPr lang="en-US" dirty="0"/>
              <a:t>and promote a </a:t>
            </a:r>
            <a:r>
              <a:rPr lang="en-US" b="1" dirty="0"/>
              <a:t>campus climate </a:t>
            </a:r>
            <a:r>
              <a:rPr lang="en-US" dirty="0"/>
              <a:t>that is collegial, collaborative, and creative</a:t>
            </a:r>
          </a:p>
          <a:p>
            <a:pPr marL="342900" lvl="0" indent="-342900">
              <a:spcBef>
                <a:spcPts val="1200"/>
              </a:spcBef>
              <a:spcAft>
                <a:spcPts val="600"/>
              </a:spcAft>
              <a:buFont typeface="+mj-lt"/>
              <a:buAutoNum type="arabicPeriod"/>
            </a:pPr>
            <a:r>
              <a:rPr lang="en-US" dirty="0"/>
              <a:t>Improve </a:t>
            </a:r>
            <a:r>
              <a:rPr lang="en-US" b="1" dirty="0"/>
              <a:t>internal communications </a:t>
            </a:r>
            <a:r>
              <a:rPr lang="en-US" dirty="0"/>
              <a:t>and enhance our </a:t>
            </a:r>
            <a:r>
              <a:rPr lang="en-US" b="1" dirty="0"/>
              <a:t>external reputation</a:t>
            </a:r>
          </a:p>
          <a:p>
            <a:pPr marL="342900" lvl="0" indent="-342900">
              <a:spcBef>
                <a:spcPts val="1200"/>
              </a:spcBef>
              <a:spcAft>
                <a:spcPts val="600"/>
              </a:spcAft>
              <a:buFont typeface="+mj-lt"/>
              <a:buAutoNum type="arabicPeriod"/>
            </a:pPr>
            <a:r>
              <a:rPr lang="en-US" dirty="0"/>
              <a:t>Improve </a:t>
            </a:r>
            <a:r>
              <a:rPr lang="en-US" b="1" dirty="0"/>
              <a:t>facilities and technology </a:t>
            </a:r>
            <a:r>
              <a:rPr lang="en-US" dirty="0"/>
              <a:t>infrastructure in support of our mission </a:t>
            </a:r>
          </a:p>
          <a:p>
            <a:pPr marL="342900" lvl="0" indent="-342900">
              <a:spcBef>
                <a:spcPts val="1200"/>
              </a:spcBef>
              <a:spcAft>
                <a:spcPts val="600"/>
              </a:spcAft>
              <a:buFont typeface="+mj-lt"/>
              <a:buAutoNum type="arabicPeriod"/>
            </a:pPr>
            <a:r>
              <a:rPr lang="en-US" dirty="0"/>
              <a:t>Promote enhanced </a:t>
            </a:r>
            <a:r>
              <a:rPr lang="en-US" b="1" dirty="0"/>
              <a:t>organizational effectiveness </a:t>
            </a:r>
          </a:p>
          <a:p>
            <a:pPr marL="342900" lvl="0" indent="-342900">
              <a:spcBef>
                <a:spcPts val="1200"/>
              </a:spcBef>
              <a:spcAft>
                <a:spcPts val="600"/>
              </a:spcAft>
              <a:buFont typeface="+mj-lt"/>
              <a:buAutoNum type="arabicPeriod"/>
            </a:pPr>
            <a:r>
              <a:rPr lang="en-US" dirty="0"/>
              <a:t>Diversify revenues and build a more </a:t>
            </a:r>
            <a:r>
              <a:rPr lang="en-US" b="1" dirty="0"/>
              <a:t>sustainable financial model</a:t>
            </a:r>
          </a:p>
          <a:p>
            <a:pPr marL="285750" indent="-285750">
              <a:spcBef>
                <a:spcPts val="1200"/>
              </a:spcBef>
              <a:spcAft>
                <a:spcPts val="600"/>
              </a:spcAft>
              <a:buFont typeface="Arial"/>
              <a:buChar char="•"/>
            </a:pPr>
            <a:endParaRPr lang="en-US" dirty="0"/>
          </a:p>
        </p:txBody>
      </p:sp>
      <p:pic>
        <p:nvPicPr>
          <p:cNvPr id="10" name="Picture 9" descr="cid:71aaccda-4e09-49f1-aecd-3d7203376608"/>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06314" y="6446884"/>
            <a:ext cx="955589" cy="353045"/>
          </a:xfrm>
          <a:prstGeom prst="rect">
            <a:avLst/>
          </a:prstGeom>
          <a:noFill/>
          <a:ln>
            <a:noFill/>
          </a:ln>
        </p:spPr>
      </p:pic>
    </p:spTree>
    <p:extLst>
      <p:ext uri="{BB962C8B-B14F-4D97-AF65-F5344CB8AC3E}">
        <p14:creationId xmlns:p14="http://schemas.microsoft.com/office/powerpoint/2010/main" val="38581917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41416</TotalTime>
  <Words>2036</Words>
  <Application>Microsoft Office PowerPoint</Application>
  <PresentationFormat>Widescreen</PresentationFormat>
  <Paragraphs>391</Paragraphs>
  <Slides>37</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Calibri Light</vt:lpstr>
      <vt:lpstr>Calisto MT</vt:lpstr>
      <vt:lpstr>Candara</vt:lpstr>
      <vt:lpstr>Courier New</vt:lpstr>
      <vt:lpstr>Symbol</vt:lpstr>
      <vt:lpstr>Times New Roman</vt:lpstr>
      <vt:lpstr>Wingdings</vt:lpstr>
      <vt:lpstr>Office Theme</vt:lpstr>
      <vt:lpstr>PowerPoint Presentation</vt:lpstr>
      <vt:lpstr>Progress in 2016-2017</vt:lpstr>
      <vt:lpstr>Progress in 2016-2017, cont’d.</vt:lpstr>
      <vt:lpstr>MCLA Today</vt:lpstr>
      <vt:lpstr>MCLA Today</vt:lpstr>
      <vt:lpstr>      Our Destination: MCLA in Five Years        </vt:lpstr>
      <vt:lpstr>Our Destination: MCLA in Five Years</vt:lpstr>
      <vt:lpstr>LOOKING FORWARD</vt:lpstr>
      <vt:lpstr>     MCLA’s 2017-2022 Strategic Planning Goals</vt:lpstr>
      <vt:lpstr>PowerPoint Presentation</vt:lpstr>
      <vt:lpstr>PowerPoint Presentation</vt:lpstr>
      <vt:lpstr>Fall 2017 Admitted Student Questionnaire Results </vt:lpstr>
      <vt:lpstr>Thoughts on how the vision for 2022 will influence the future academic program at MCLA</vt:lpstr>
      <vt:lpstr>Vision-Advancing Academic Program in Five Years What will be different? Where will our focus be? </vt:lpstr>
      <vt:lpstr>Vision-Advancing Academic Program in Five Years What will be different? Where will our focus be? </vt:lpstr>
      <vt:lpstr>Vision-Advancing Academic Program in Five Years What will be different? Where will our focus be? </vt:lpstr>
      <vt:lpstr>Where  are the most significant challenges and most promising opportunities relating to student success  and retention?</vt:lpstr>
      <vt:lpstr>PowerPoint Presentation</vt:lpstr>
      <vt:lpstr>Student Success and Retention </vt:lpstr>
      <vt:lpstr>Why are we confident in the potential of HIPs?</vt:lpstr>
      <vt:lpstr>High-Impact Practices</vt:lpstr>
      <vt:lpstr>MCLA High Impact Experiences</vt:lpstr>
      <vt:lpstr>How is revenue generation tied to the strategic plan? What will make MCLA financially sustainable?</vt:lpstr>
      <vt:lpstr>Revenue Generation &amp; Diversification</vt:lpstr>
      <vt:lpstr>Financial Model</vt:lpstr>
      <vt:lpstr> How will the strategic plan’s priorities  (and unfunded initiatives) be translated into giving opportunities for donors? </vt:lpstr>
      <vt:lpstr>Advancement’s Plans to Generate Revenue and Support for the Strategic Plan’s Priorities</vt:lpstr>
      <vt:lpstr>Generating Support for the Strategic Plan’s Priorities  cont’d.</vt:lpstr>
      <vt:lpstr>Pivoting from Long-Term to Short-Term Focus: Next Steps</vt:lpstr>
      <vt:lpstr>Implementation Opportunities from Steering Committee  and Tasks Forces - Completed</vt:lpstr>
      <vt:lpstr>Implementation Opportunities from Steering Committee/Task Forces Year One Priorities/Focus </vt:lpstr>
      <vt:lpstr>Implementation Opportunities from Steering Committee/Task Forces May take longer</vt:lpstr>
      <vt:lpstr>What will be our process for inviting “strategic initiative” action plans and proposals?</vt:lpstr>
      <vt:lpstr>What will make a potential action plan rise to the top?</vt:lpstr>
      <vt:lpstr>Action Plan Timeline</vt:lpstr>
      <vt:lpstr>PowerPoint Presentation</vt:lpstr>
      <vt:lpstr>Questions? Reactions?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Campanella</dc:creator>
  <cp:lastModifiedBy>Ginger Menard</cp:lastModifiedBy>
  <cp:revision>373</cp:revision>
  <cp:lastPrinted>2017-09-26T12:50:19Z</cp:lastPrinted>
  <dcterms:created xsi:type="dcterms:W3CDTF">2016-10-13T15:37:01Z</dcterms:created>
  <dcterms:modified xsi:type="dcterms:W3CDTF">2017-09-26T13:36:44Z</dcterms:modified>
</cp:coreProperties>
</file>